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329" r:id="rId2"/>
    <p:sldId id="390" r:id="rId3"/>
    <p:sldId id="391" r:id="rId4"/>
    <p:sldId id="392" r:id="rId5"/>
    <p:sldId id="393" r:id="rId6"/>
    <p:sldId id="394" r:id="rId7"/>
    <p:sldId id="402" r:id="rId8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0573" autoAdjust="0"/>
  </p:normalViewPr>
  <p:slideViewPr>
    <p:cSldViewPr>
      <p:cViewPr varScale="1">
        <p:scale>
          <a:sx n="64" d="100"/>
          <a:sy n="64" d="100"/>
        </p:scale>
        <p:origin x="1554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23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24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25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26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27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28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29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30" name="AutoShape 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31" name="AutoShape 1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32" name="AutoShape 1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33" name="AutoShape 1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34" name="AutoShape 1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35" name="AutoShape 1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36" name="AutoShape 1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37" name="AutoShape 1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38" name="AutoShape 1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39" name="AutoShape 1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40" name="AutoShape 1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41" name="AutoShape 2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42" name="AutoShape 2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43" name="AutoShape 2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44" name="AutoShape 2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45" name="AutoShape 2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46" name="AutoShape 2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47" name="AutoShape 2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48" name="AutoShape 2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49" name="AutoShape 2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50" name="AutoShape 2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51" name="AutoShape 3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52" name="AutoShape 3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5153" name="Rectangle 3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49087" cy="124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35600" cy="40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/>
          </a:p>
        </p:txBody>
      </p:sp>
    </p:spTree>
    <p:extLst>
      <p:ext uri="{BB962C8B-B14F-4D97-AF65-F5344CB8AC3E}">
        <p14:creationId xmlns:p14="http://schemas.microsoft.com/office/powerpoint/2010/main" val="32927934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88BA0-7750-4711-A7EE-926FADE77D8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2123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B43B6-6C12-4571-8438-D939E7B996D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0808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91300" y="120650"/>
            <a:ext cx="2044700" cy="5954713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0650"/>
            <a:ext cx="5981700" cy="5954713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A98BE-4CE8-4BAC-A6FA-8E5ACE655E3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7961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83CB0-C5F6-4CCC-8EA7-D38D9D8362F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6952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B494D-A8F2-4BC6-801B-A43EBF0F749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5506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47516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22800" y="1600200"/>
            <a:ext cx="4013200" cy="447516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97250-CE9B-44D9-9DDF-E517E04A80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5977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343C7-778F-4EB7-9DF4-F6CD387E5C9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3012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1D93-3415-4521-B464-7DDC9E80152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16331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FC872-12DD-4DFC-B580-0A807142400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36105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448A4-8E60-4673-AA28-25AB6B506E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29314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AE05D-2090-49E0-A7CA-8631E4E82D3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5413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0650"/>
            <a:ext cx="8178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78800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konspektu</a:t>
            </a:r>
          </a:p>
          <a:p>
            <a:pPr lvl="1"/>
            <a:r>
              <a:rPr lang="en-GB" altLang="pl-PL"/>
              <a:t>Drugi poziom konspektu</a:t>
            </a:r>
          </a:p>
          <a:p>
            <a:pPr lvl="2"/>
            <a:r>
              <a:rPr lang="en-GB" altLang="pl-PL"/>
              <a:t>Trzeci poziom konspektu</a:t>
            </a:r>
          </a:p>
          <a:p>
            <a:pPr lvl="3"/>
            <a:r>
              <a:rPr lang="en-GB" altLang="pl-PL"/>
              <a:t>Czwarty poziom konspektu</a:t>
            </a:r>
          </a:p>
          <a:p>
            <a:pPr lvl="4"/>
            <a:r>
              <a:rPr lang="en-GB" altLang="pl-PL"/>
              <a:t>Piąty poziom konspektu</a:t>
            </a:r>
          </a:p>
          <a:p>
            <a:pPr lvl="4"/>
            <a:r>
              <a:rPr lang="en-GB" altLang="pl-PL"/>
              <a:t>Szósty poziom konspektu</a:t>
            </a:r>
          </a:p>
          <a:p>
            <a:pPr lvl="4"/>
            <a:r>
              <a:rPr lang="en-GB" altLang="pl-PL"/>
              <a:t>Siódmy poziom konspektu</a:t>
            </a:r>
          </a:p>
          <a:p>
            <a:pPr lvl="4"/>
            <a:r>
              <a:rPr lang="en-GB" altLang="pl-PL"/>
              <a:t>Ósmy poziom konspektu</a:t>
            </a:r>
          </a:p>
          <a:p>
            <a:pPr lvl="4"/>
            <a:r>
              <a:rPr lang="en-GB" altLang="pl-PL"/>
              <a:t>Dziewiąty poziom konspektu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11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7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08280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943E797-BF73-411C-BC28-1AFB2A0DDDC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Lucida Sans Unicode" panose="020B0602030504020204" pitchFamily="34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Lucida Sans Unicode" panose="020B0602030504020204" pitchFamily="34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Lucida Sans Unicode" panose="020B0602030504020204" pitchFamily="34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Lucida Sans Unicode" panose="020B0602030504020204" pitchFamily="34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Lucida Sans Unicode" panose="020B0602030504020204" pitchFamily="34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Lucida Sans Unicode" panose="020B0602030504020204" pitchFamily="34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Lucida Sans Unicode" panose="020B0602030504020204" pitchFamily="34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208895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l-PL" sz="3600" b="1" dirty="0" smtClean="0"/>
              <a:t>Wsparcie </a:t>
            </a:r>
            <a:r>
              <a:rPr lang="pl-PL" sz="3600" b="1" dirty="0" smtClean="0"/>
              <a:t>na podejmowanie działalności gospodarczej ze środków </a:t>
            </a:r>
            <a:r>
              <a:rPr lang="pl-PL" sz="3600" b="1" dirty="0" smtClean="0"/>
              <a:t>LGD Bory Tucholskie </a:t>
            </a:r>
            <a:endParaRPr lang="pl-PL" sz="3600" b="1" dirty="0"/>
          </a:p>
        </p:txBody>
      </p:sp>
      <p:sp>
        <p:nvSpPr>
          <p:cNvPr id="6148" name="Symbol zastępczy numeru slajdu 5"/>
          <p:cNvSpPr>
            <a:spLocks noGrp="1"/>
          </p:cNvSpPr>
          <p:nvPr>
            <p:ph type="sldNum" sz="quarter" idx="10"/>
          </p:nvPr>
        </p:nvSpPr>
        <p:spPr>
          <a:xfrm>
            <a:off x="0" y="0"/>
            <a:ext cx="0" cy="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eaLnBrk="0" hangingPunct="0">
              <a:buSzTx/>
              <a:tabLst/>
            </a:pPr>
            <a:fld id="{98BFA925-D59B-4B0B-ACAA-A52C71DBAF94}" type="slidenum">
              <a:rPr lang="pl-PL" altLang="pl-PL" smtClean="0">
                <a:solidFill>
                  <a:schemeClr val="bg1"/>
                </a:solidFill>
              </a:rPr>
              <a:pPr eaLnBrk="0" hangingPunct="0">
                <a:buSzTx/>
                <a:tabLst/>
              </a:pPr>
              <a:t>1</a:t>
            </a:fld>
            <a:endParaRPr lang="pl-PL" altLang="pl-PL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178800" cy="1433513"/>
          </a:xfrm>
        </p:spPr>
        <p:txBody>
          <a:bodyPr/>
          <a:lstStyle/>
          <a:p>
            <a:r>
              <a:rPr lang="pl-PL" dirty="0" smtClean="0"/>
              <a:t>Podejmowanie działalności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178800" cy="4878611"/>
          </a:xfrm>
        </p:spPr>
        <p:txBody>
          <a:bodyPr/>
          <a:lstStyle/>
          <a:p>
            <a:r>
              <a:rPr lang="pl-PL" sz="2400" dirty="0" smtClean="0"/>
              <a:t>Kto? 										Ile?</a:t>
            </a:r>
          </a:p>
          <a:p>
            <a:r>
              <a:rPr lang="pl-PL" sz="2400" b="1" dirty="0" smtClean="0">
                <a:solidFill>
                  <a:srgbClr val="009900"/>
                </a:solidFill>
              </a:rPr>
              <a:t>Osoba fizyczna							60.000 zł</a:t>
            </a:r>
          </a:p>
          <a:p>
            <a:endParaRPr lang="pl-PL" sz="1000" dirty="0"/>
          </a:p>
          <a:p>
            <a:r>
              <a:rPr lang="pl-PL" sz="2000" dirty="0" smtClean="0"/>
              <a:t>Warunki podmiotowe:</a:t>
            </a:r>
          </a:p>
          <a:p>
            <a:pPr marL="457200" indent="-457200">
              <a:buFontTx/>
              <a:buChar char="-"/>
            </a:pPr>
            <a:r>
              <a:rPr lang="pl-PL" sz="2000" dirty="0" smtClean="0"/>
              <a:t>pełnoletnia,</a:t>
            </a:r>
          </a:p>
          <a:p>
            <a:pPr marL="457200" indent="-457200">
              <a:buFontTx/>
              <a:buChar char="-"/>
            </a:pPr>
            <a:r>
              <a:rPr lang="pl-PL" sz="2000" dirty="0"/>
              <a:t>o</a:t>
            </a:r>
            <a:r>
              <a:rPr lang="pl-PL" sz="2000" dirty="0" smtClean="0"/>
              <a:t>bywatel państwa członkowskiego UE,</a:t>
            </a:r>
          </a:p>
          <a:p>
            <a:pPr marL="457200" indent="-457200">
              <a:buFontTx/>
              <a:buChar char="-"/>
            </a:pPr>
            <a:r>
              <a:rPr lang="pl-PL" sz="2000" dirty="0" smtClean="0"/>
              <a:t>zamieszkująca na obszarze LSR (meldunek stały lub tymczasowy),</a:t>
            </a:r>
          </a:p>
          <a:p>
            <a:pPr marL="457200" indent="-457200">
              <a:buFontTx/>
              <a:buChar char="-"/>
            </a:pPr>
            <a:r>
              <a:rPr lang="pl-PL" sz="2000" dirty="0"/>
              <a:t>p</a:t>
            </a:r>
            <a:r>
              <a:rPr lang="pl-PL" sz="2000" dirty="0" smtClean="0"/>
              <a:t>osiadająca nr identyfikacyjny ARiMR,</a:t>
            </a:r>
          </a:p>
          <a:p>
            <a:pPr marL="457200" indent="-457200">
              <a:buFontTx/>
              <a:buChar char="-"/>
            </a:pPr>
            <a:r>
              <a:rPr lang="pl-PL" sz="2000" dirty="0" smtClean="0"/>
              <a:t>w okresie 2 lat przed złożeniem wniosku nie prowadziła działalności gospodarczej (</a:t>
            </a:r>
            <a:r>
              <a:rPr lang="pl-PL" sz="2000" dirty="0" smtClean="0">
                <a:solidFill>
                  <a:srgbClr val="009900"/>
                </a:solidFill>
              </a:rPr>
              <a:t>wg </a:t>
            </a:r>
            <a:r>
              <a:rPr lang="pl-PL" sz="2000" dirty="0" err="1" smtClean="0">
                <a:solidFill>
                  <a:srgbClr val="009900"/>
                </a:solidFill>
              </a:rPr>
              <a:t>CEiDG</a:t>
            </a:r>
            <a:r>
              <a:rPr lang="pl-PL" sz="2000" dirty="0" smtClean="0"/>
              <a:t>),</a:t>
            </a:r>
          </a:p>
          <a:p>
            <a:pPr marL="457200" indent="-457200">
              <a:buFontTx/>
              <a:buChar char="-"/>
            </a:pPr>
            <a:r>
              <a:rPr lang="pl-PL" sz="2000" u="sng" dirty="0"/>
              <a:t>n</a:t>
            </a:r>
            <a:r>
              <a:rPr lang="pl-PL" sz="2000" u="sng" dirty="0" smtClean="0"/>
              <a:t>ie podlega ubezpieczeniu </a:t>
            </a:r>
            <a:r>
              <a:rPr lang="pl-PL" sz="2000" u="sng" dirty="0"/>
              <a:t>społecznemu rolników </a:t>
            </a:r>
            <a:r>
              <a:rPr lang="pl-PL" sz="2000" dirty="0"/>
              <a:t>z mocy ustawy </a:t>
            </a:r>
            <a:r>
              <a:rPr lang="pl-PL" sz="2000" dirty="0" smtClean="0"/>
              <a:t>i </a:t>
            </a:r>
            <a:r>
              <a:rPr lang="pl-PL" sz="2000" dirty="0"/>
              <a:t>w pełnym </a:t>
            </a:r>
            <a:r>
              <a:rPr lang="pl-PL" sz="2000" dirty="0" smtClean="0"/>
              <a:t>zakresie (chyba, że podejmuje działalność </a:t>
            </a:r>
            <a:r>
              <a:rPr lang="pl-PL" sz="2000" dirty="0"/>
              <a:t>gospodarczą sklasyfikowaną jako produkcja artykułów spożywczych lub produkcja </a:t>
            </a:r>
            <a:r>
              <a:rPr lang="pl-PL" sz="2000" dirty="0" smtClean="0"/>
              <a:t>napojów).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14787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178800" cy="1433513"/>
          </a:xfrm>
        </p:spPr>
        <p:txBody>
          <a:bodyPr/>
          <a:lstStyle/>
          <a:p>
            <a:r>
              <a:rPr lang="pl-PL" dirty="0" smtClean="0"/>
              <a:t>Podejmowanie działalności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178800" cy="4878611"/>
          </a:xfrm>
        </p:spPr>
        <p:txBody>
          <a:bodyPr/>
          <a:lstStyle/>
          <a:p>
            <a:r>
              <a:rPr lang="pl-PL" sz="2100" dirty="0" smtClean="0"/>
              <a:t>Warunki przedmiotowe - ogólne:</a:t>
            </a:r>
          </a:p>
          <a:p>
            <a:pPr>
              <a:buFontTx/>
              <a:buChar char="-"/>
            </a:pPr>
            <a:r>
              <a:rPr lang="pl-PL" sz="2100" dirty="0"/>
              <a:t>o</a:t>
            </a:r>
            <a:r>
              <a:rPr lang="pl-PL" sz="2100" dirty="0" smtClean="0"/>
              <a:t>peracja jest uzasadniona ekonomicznie,</a:t>
            </a:r>
          </a:p>
          <a:p>
            <a:pPr>
              <a:buFontTx/>
              <a:buChar char="-"/>
            </a:pPr>
            <a:r>
              <a:rPr lang="pl-PL" sz="2100" dirty="0"/>
              <a:t>k</a:t>
            </a:r>
            <a:r>
              <a:rPr lang="pl-PL" sz="2100" dirty="0" smtClean="0"/>
              <a:t>oszty nie są współfinansowane z innych środków publicznych, nie uzyskano pomocy na ten sam cel,</a:t>
            </a:r>
          </a:p>
          <a:p>
            <a:pPr>
              <a:buFontTx/>
              <a:buChar char="-"/>
            </a:pPr>
            <a:r>
              <a:rPr lang="pl-PL" sz="2100" dirty="0"/>
              <a:t>o</a:t>
            </a:r>
            <a:r>
              <a:rPr lang="pl-PL" sz="2100" dirty="0" smtClean="0"/>
              <a:t>peracja będzie realizowana w maksymalnie 2 etapach (lecz nie później niż koniec 2022 r.),</a:t>
            </a:r>
          </a:p>
          <a:p>
            <a:pPr>
              <a:buFontTx/>
              <a:buChar char="-"/>
            </a:pPr>
            <a:r>
              <a:rPr lang="pl-PL" sz="2100" dirty="0"/>
              <a:t>k</a:t>
            </a:r>
            <a:r>
              <a:rPr lang="pl-PL" sz="2100" dirty="0" smtClean="0"/>
              <a:t>oszty inwestycyjne będą ponoszone wyłącznie na obszarze LSR,</a:t>
            </a:r>
          </a:p>
          <a:p>
            <a:pPr>
              <a:buFontTx/>
              <a:buChar char="-"/>
            </a:pPr>
            <a:r>
              <a:rPr lang="pl-PL" sz="2100" dirty="0"/>
              <a:t>w</a:t>
            </a:r>
            <a:r>
              <a:rPr lang="pl-PL" sz="2100" dirty="0" smtClean="0"/>
              <a:t>nioskodawca posiada prawo do dysponowania nieruchomością na okres związania z celem (umowy najmu, dzierżawy!),</a:t>
            </a:r>
          </a:p>
          <a:p>
            <a:pPr>
              <a:buFontTx/>
              <a:buChar char="-"/>
            </a:pPr>
            <a:r>
              <a:rPr lang="pl-PL" sz="2100" dirty="0"/>
              <a:t>r</a:t>
            </a:r>
            <a:r>
              <a:rPr lang="pl-PL" sz="2100" dirty="0" smtClean="0"/>
              <a:t>ealizacja operacji nie jest możliwa bez udziału środków publicznych,</a:t>
            </a:r>
          </a:p>
          <a:p>
            <a:pPr>
              <a:buFontTx/>
              <a:buChar char="-"/>
            </a:pPr>
            <a:r>
              <a:rPr lang="pl-PL" sz="2100" b="1" dirty="0">
                <a:solidFill>
                  <a:srgbClr val="FF0000"/>
                </a:solidFill>
              </a:rPr>
              <a:t>u</a:t>
            </a:r>
            <a:r>
              <a:rPr lang="pl-PL" sz="2100" b="1" dirty="0" smtClean="0">
                <a:solidFill>
                  <a:srgbClr val="FF0000"/>
                </a:solidFill>
              </a:rPr>
              <a:t>tworzenie co najmniej 1 miejsca pracy w przeliczeniu na pełne etaty średnioroczne.</a:t>
            </a:r>
          </a:p>
        </p:txBody>
      </p:sp>
    </p:spTree>
    <p:extLst>
      <p:ext uri="{BB962C8B-B14F-4D97-AF65-F5344CB8AC3E}">
        <p14:creationId xmlns:p14="http://schemas.microsoft.com/office/powerpoint/2010/main" val="118542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178800" cy="1433513"/>
          </a:xfrm>
        </p:spPr>
        <p:txBody>
          <a:bodyPr/>
          <a:lstStyle/>
          <a:p>
            <a:r>
              <a:rPr lang="pl-PL" dirty="0" smtClean="0"/>
              <a:t>Podejmowanie działalności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579296" cy="4878611"/>
          </a:xfrm>
        </p:spPr>
        <p:txBody>
          <a:bodyPr/>
          <a:lstStyle/>
          <a:p>
            <a:r>
              <a:rPr lang="pl-PL" sz="1800" dirty="0" smtClean="0"/>
              <a:t>Koszty operacji są zgodne z kosztami kwalifikowalnymi tj. obejmują:</a:t>
            </a:r>
          </a:p>
          <a:p>
            <a:pPr>
              <a:buFontTx/>
              <a:buChar char="-"/>
            </a:pPr>
            <a:r>
              <a:rPr lang="pl-PL" sz="1800" dirty="0"/>
              <a:t>p</a:t>
            </a:r>
            <a:r>
              <a:rPr lang="pl-PL" sz="1800" dirty="0" smtClean="0"/>
              <a:t>odnoszenie kompetencji osób realizujących operację (a pracownicy?),</a:t>
            </a:r>
          </a:p>
          <a:p>
            <a:pPr>
              <a:buFontTx/>
              <a:buChar char="-"/>
            </a:pPr>
            <a:r>
              <a:rPr lang="pl-PL" sz="1800" dirty="0"/>
              <a:t>k</a:t>
            </a:r>
            <a:r>
              <a:rPr lang="pl-PL" sz="1800" dirty="0" smtClean="0"/>
              <a:t>oszty ogólne,</a:t>
            </a:r>
          </a:p>
          <a:p>
            <a:pPr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akup robót budowlanych lub usług,</a:t>
            </a:r>
          </a:p>
          <a:p>
            <a:pPr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akup lub rozwój oprogramowania komputerowego oraz zakup patentów, licencji lub wynagrodzeń za przeniesienie autorskich praw majątkowych lub znaków towarowych,</a:t>
            </a:r>
          </a:p>
          <a:p>
            <a:pPr>
              <a:buFontTx/>
              <a:buChar char="-"/>
            </a:pPr>
            <a:r>
              <a:rPr lang="pl-PL" sz="1800" dirty="0"/>
              <a:t>n</a:t>
            </a:r>
            <a:r>
              <a:rPr lang="pl-PL" sz="1800" dirty="0" smtClean="0"/>
              <a:t>ajem lub dzierżawy maszyn, wyposażenia lub </a:t>
            </a:r>
            <a:r>
              <a:rPr lang="pl-PL" sz="1800" u="sng" dirty="0" smtClean="0"/>
              <a:t>nieruchomości</a:t>
            </a:r>
            <a:r>
              <a:rPr lang="pl-PL" sz="1800" dirty="0" smtClean="0"/>
              <a:t>,</a:t>
            </a:r>
          </a:p>
          <a:p>
            <a:pPr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akup nowych maszyn lub wyposażenia,</a:t>
            </a:r>
          </a:p>
          <a:p>
            <a:pPr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akup środków transportu (z wyłączeniem samochodów osobowych przeznaczonych do przewozu mniej niż 8 osób) – do 30% KK,</a:t>
            </a:r>
          </a:p>
          <a:p>
            <a:pPr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akup innych rzeczy, w tym materiałów,</a:t>
            </a:r>
          </a:p>
          <a:p>
            <a:pPr>
              <a:buFontTx/>
              <a:buChar char="-"/>
            </a:pPr>
            <a:r>
              <a:rPr lang="pl-PL" sz="1800" dirty="0"/>
              <a:t>p</a:t>
            </a:r>
            <a:r>
              <a:rPr lang="pl-PL" sz="1800" dirty="0" smtClean="0"/>
              <a:t>odatek VAT,</a:t>
            </a:r>
          </a:p>
          <a:p>
            <a:pPr>
              <a:buFontTx/>
              <a:buChar char="-"/>
            </a:pPr>
            <a:r>
              <a:rPr lang="pl-PL" sz="1800" dirty="0"/>
              <a:t>w</a:t>
            </a:r>
            <a:r>
              <a:rPr lang="pl-PL" sz="1800" dirty="0" smtClean="0"/>
              <a:t>kład rzeczowy (w tym pracę własną).</a:t>
            </a:r>
          </a:p>
          <a:p>
            <a:pPr marL="0" indent="0"/>
            <a:r>
              <a:rPr lang="pl-PL" sz="2000" b="1" dirty="0" smtClean="0"/>
              <a:t>O ile są uzasadnione zakresem operacji, niezbędne do osiągnięcia celu i racjonalne.</a:t>
            </a:r>
          </a:p>
        </p:txBody>
      </p:sp>
    </p:spTree>
    <p:extLst>
      <p:ext uri="{BB962C8B-B14F-4D97-AF65-F5344CB8AC3E}">
        <p14:creationId xmlns:p14="http://schemas.microsoft.com/office/powerpoint/2010/main" val="115038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178800" cy="1433513"/>
          </a:xfrm>
        </p:spPr>
        <p:txBody>
          <a:bodyPr/>
          <a:lstStyle/>
          <a:p>
            <a:r>
              <a:rPr lang="pl-PL" dirty="0" smtClean="0"/>
              <a:t>Podejmowanie działalności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878611"/>
          </a:xfrm>
        </p:spPr>
        <p:txBody>
          <a:bodyPr/>
          <a:lstStyle/>
          <a:p>
            <a:pPr>
              <a:defRPr/>
            </a:pPr>
            <a:r>
              <a:rPr lang="pl-PL" sz="1900" b="1" dirty="0" smtClean="0">
                <a:solidFill>
                  <a:schemeClr val="tx1"/>
                </a:solidFill>
              </a:rPr>
              <a:t>Ze wsparcia wyłączono podmioty, które uruchamiają firmy w zakresie kodu PKD 2007:</a:t>
            </a:r>
            <a:endParaRPr lang="pl-PL" sz="1900" b="1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działalność usługowa wspomagająca rolnictwo i następująca </a:t>
            </a:r>
            <a:br>
              <a:rPr lang="pl-PL" sz="1900" dirty="0">
                <a:solidFill>
                  <a:schemeClr val="tx1"/>
                </a:solidFill>
              </a:rPr>
            </a:br>
            <a:r>
              <a:rPr lang="pl-PL" sz="1900" dirty="0">
                <a:solidFill>
                  <a:schemeClr val="tx1"/>
                </a:solidFill>
              </a:rPr>
              <a:t>po zbiorach;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górnictwo i wydobywanie;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działalność usługowa wspomagająca górnictwo i wydobywanie;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przetwarzanie i konserwowanie ryb, skorupiaków i mięczaków;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wytwarzanie i przetwarzanie koksu i produktów rafinacji ropy naftowej;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produkcja chemikaliów oraz wyrobów chemicznych;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produkcja podstawowych substancji farmaceutycznych oraz leków </a:t>
            </a:r>
            <a:br>
              <a:rPr lang="pl-PL" sz="1900" dirty="0">
                <a:solidFill>
                  <a:schemeClr val="tx1"/>
                </a:solidFill>
              </a:rPr>
            </a:br>
            <a:r>
              <a:rPr lang="pl-PL" sz="1900" dirty="0">
                <a:solidFill>
                  <a:schemeClr val="tx1"/>
                </a:solidFill>
              </a:rPr>
              <a:t>i pozostałych wyrobów farmaceutycznych;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produkcja metali;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produkcja pojazdów samochodowych, przyczep i naczep oraz motocykli;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transport lotniczy i kolejowy;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gospodarka magazynowa.</a:t>
            </a:r>
          </a:p>
        </p:txBody>
      </p:sp>
    </p:spTree>
    <p:extLst>
      <p:ext uri="{BB962C8B-B14F-4D97-AF65-F5344CB8AC3E}">
        <p14:creationId xmlns:p14="http://schemas.microsoft.com/office/powerpoint/2010/main" val="178770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"/>
            <a:ext cx="8178800" cy="908720"/>
          </a:xfrm>
        </p:spPr>
        <p:txBody>
          <a:bodyPr/>
          <a:lstStyle/>
          <a:p>
            <a:r>
              <a:rPr lang="pl-PL" dirty="0" smtClean="0"/>
              <a:t>Podejmowanie działalności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2"/>
            <a:ext cx="8640960" cy="5166642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pl-PL" sz="1700" b="1" dirty="0" smtClean="0">
                <a:solidFill>
                  <a:schemeClr val="tx1"/>
                </a:solidFill>
              </a:rPr>
              <a:t>Kolejność czynności:</a:t>
            </a:r>
          </a:p>
          <a:p>
            <a:pPr marL="457200" indent="-457200">
              <a:spcBef>
                <a:spcPts val="600"/>
              </a:spcBef>
              <a:buAutoNum type="arabicPeriod"/>
              <a:defRPr/>
            </a:pPr>
            <a:r>
              <a:rPr lang="pl-PL" sz="1700" b="1" dirty="0" smtClean="0">
                <a:solidFill>
                  <a:schemeClr val="tx1"/>
                </a:solidFill>
              </a:rPr>
              <a:t>Złożenie </a:t>
            </a:r>
            <a:r>
              <a:rPr lang="pl-PL" sz="1700" b="1" dirty="0" err="1" smtClean="0">
                <a:solidFill>
                  <a:schemeClr val="tx1"/>
                </a:solidFill>
              </a:rPr>
              <a:t>WoPP</a:t>
            </a:r>
            <a:r>
              <a:rPr lang="pl-PL" sz="1700" b="1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ts val="600"/>
              </a:spcBef>
              <a:buAutoNum type="arabicPeriod"/>
              <a:defRPr/>
            </a:pPr>
            <a:r>
              <a:rPr lang="pl-PL" sz="1700" b="1" dirty="0" smtClean="0">
                <a:solidFill>
                  <a:schemeClr val="tx1"/>
                </a:solidFill>
              </a:rPr>
              <a:t>Ocena w LGD i UM.</a:t>
            </a:r>
          </a:p>
          <a:p>
            <a:pPr marL="457200" indent="-457200">
              <a:spcBef>
                <a:spcPts val="600"/>
              </a:spcBef>
              <a:buAutoNum type="arabicPeriod"/>
              <a:defRPr/>
            </a:pPr>
            <a:r>
              <a:rPr lang="pl-PL" sz="1700" b="1" dirty="0" smtClean="0">
                <a:solidFill>
                  <a:schemeClr val="tx1"/>
                </a:solidFill>
              </a:rPr>
              <a:t>Podpisanie umowy.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pl-PL" sz="1700" dirty="0" smtClean="0">
                <a:solidFill>
                  <a:schemeClr val="tx1"/>
                </a:solidFill>
              </a:rPr>
              <a:t>rejestracja firmy w </a:t>
            </a:r>
            <a:r>
              <a:rPr lang="pl-PL" sz="1700" dirty="0" err="1" smtClean="0">
                <a:solidFill>
                  <a:schemeClr val="tx1"/>
                </a:solidFill>
              </a:rPr>
              <a:t>CEiDG</a:t>
            </a:r>
            <a:r>
              <a:rPr lang="pl-PL" sz="1700" dirty="0" smtClean="0">
                <a:solidFill>
                  <a:schemeClr val="tx1"/>
                </a:solidFill>
              </a:rPr>
              <a:t>,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pl-PL" sz="1700" dirty="0">
                <a:solidFill>
                  <a:schemeClr val="tx1"/>
                </a:solidFill>
              </a:rPr>
              <a:t>z</a:t>
            </a:r>
            <a:r>
              <a:rPr lang="pl-PL" sz="1700" dirty="0" smtClean="0">
                <a:solidFill>
                  <a:schemeClr val="tx1"/>
                </a:solidFill>
              </a:rPr>
              <a:t>głoszenie do ubezpieczenia społecznego z tytułu działalności,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pl-PL" sz="1700" dirty="0">
                <a:solidFill>
                  <a:schemeClr val="tx1"/>
                </a:solidFill>
              </a:rPr>
              <a:t>u</a:t>
            </a:r>
            <a:r>
              <a:rPr lang="pl-PL" sz="1700" dirty="0" smtClean="0">
                <a:solidFill>
                  <a:schemeClr val="tx1"/>
                </a:solidFill>
              </a:rPr>
              <a:t>zyskanie pozwoleń, decyzji itp. (w tym decyzja środowiskowa)</a:t>
            </a:r>
          </a:p>
          <a:p>
            <a:pPr marL="0" indent="0">
              <a:spcBef>
                <a:spcPts val="600"/>
              </a:spcBef>
              <a:defRPr/>
            </a:pPr>
            <a:r>
              <a:rPr lang="pl-PL" sz="1700" b="1" dirty="0" smtClean="0">
                <a:solidFill>
                  <a:schemeClr val="tx1"/>
                </a:solidFill>
              </a:rPr>
              <a:t>4. Złożenie wniosku o wypłatę pierwszej transzy (80% pomocy), w ciągu 3 miesięcy od podpisania umowy.</a:t>
            </a:r>
          </a:p>
          <a:p>
            <a:pPr marL="0" indent="0">
              <a:spcBef>
                <a:spcPts val="600"/>
              </a:spcBef>
              <a:defRPr/>
            </a:pPr>
            <a:r>
              <a:rPr lang="pl-PL" sz="1700" b="1" dirty="0" smtClean="0">
                <a:solidFill>
                  <a:schemeClr val="tx1"/>
                </a:solidFill>
              </a:rPr>
              <a:t>5. Wypłata pierwszej transzy.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pl-PL" sz="1700" dirty="0" smtClean="0">
                <a:solidFill>
                  <a:schemeClr val="tx1"/>
                </a:solidFill>
              </a:rPr>
              <a:t>zrealizowanie biznesplanu (całości, poniesienie wszystkich kosztów, ew. zatrudnienie pracowników).</a:t>
            </a:r>
          </a:p>
          <a:p>
            <a:pPr marL="0" indent="0">
              <a:spcBef>
                <a:spcPts val="600"/>
              </a:spcBef>
              <a:defRPr/>
            </a:pPr>
            <a:r>
              <a:rPr lang="pl-PL" sz="1700" b="1" dirty="0" smtClean="0">
                <a:solidFill>
                  <a:schemeClr val="tx1"/>
                </a:solidFill>
              </a:rPr>
              <a:t>6. Złożenie wniosku o wypłatę drugiej transzy (20% pomocy).</a:t>
            </a:r>
          </a:p>
          <a:p>
            <a:pPr marL="0" indent="0">
              <a:spcBef>
                <a:spcPts val="600"/>
              </a:spcBef>
              <a:defRPr/>
            </a:pPr>
            <a:r>
              <a:rPr lang="pl-PL" sz="1700" b="1" dirty="0" smtClean="0">
                <a:solidFill>
                  <a:schemeClr val="tx1"/>
                </a:solidFill>
              </a:rPr>
              <a:t>7. Wypłata drugiej transzy.</a:t>
            </a:r>
          </a:p>
          <a:p>
            <a:pPr marL="0" indent="0">
              <a:spcBef>
                <a:spcPts val="600"/>
              </a:spcBef>
              <a:defRPr/>
            </a:pPr>
            <a:r>
              <a:rPr lang="pl-PL" sz="1700" b="1" dirty="0" smtClean="0">
                <a:solidFill>
                  <a:schemeClr val="tx1"/>
                </a:solidFill>
              </a:rPr>
              <a:t>8. Osiągnięcie co najmniej 30% zakładanego ilościowego lub wartościowego poziomu sprzedaży w ciągu roku od płatności końcowej.</a:t>
            </a:r>
          </a:p>
          <a:p>
            <a:pPr marL="0" indent="0">
              <a:spcBef>
                <a:spcPts val="600"/>
              </a:spcBef>
              <a:defRPr/>
            </a:pPr>
            <a:r>
              <a:rPr lang="pl-PL" sz="1700" b="1" dirty="0">
                <a:solidFill>
                  <a:schemeClr val="tx1"/>
                </a:solidFill>
              </a:rPr>
              <a:t>9</a:t>
            </a:r>
            <a:r>
              <a:rPr lang="pl-PL" sz="1700" b="1" dirty="0" smtClean="0">
                <a:solidFill>
                  <a:schemeClr val="tx1"/>
                </a:solidFill>
              </a:rPr>
              <a:t>. Podleganie ubezpieczeniu z tytułu działalności lub zatrudnianie pracownika/ów na podstawie umowy o pracę w ciągu 2 lat od płatności końcowej.</a:t>
            </a:r>
            <a:endParaRPr lang="pl-PL" sz="17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47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 smtClean="0"/>
          </a:p>
          <a:p>
            <a:pPr algn="ctr"/>
            <a:r>
              <a:rPr lang="pl-PL" sz="4800" dirty="0" smtClean="0"/>
              <a:t>Dziękuję za uwagę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230731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Lucida Sans Unicode" panose="020B06020305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Lucida Sans Unicode" panose="020B0602030504020204" pitchFamily="34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</TotalTime>
  <Words>401</Words>
  <Application>Microsoft Office PowerPoint</Application>
  <PresentationFormat>Pokaz na ekranie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Lucida Sans Unicode</vt:lpstr>
      <vt:lpstr>Times New Roman</vt:lpstr>
      <vt:lpstr>Motyw pakietu Office</vt:lpstr>
      <vt:lpstr>Wsparcie na podejmowanie działalności gospodarczej ze środków LGD Bory Tucholskie </vt:lpstr>
      <vt:lpstr>Podejmowanie działalności</vt:lpstr>
      <vt:lpstr>Podejmowanie działalności</vt:lpstr>
      <vt:lpstr>Podejmowanie działalności</vt:lpstr>
      <vt:lpstr>Podejmowanie działalności</vt:lpstr>
      <vt:lpstr>Podejmowanie działalności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mow</dc:creator>
  <cp:lastModifiedBy>Anna M</cp:lastModifiedBy>
  <cp:revision>342</cp:revision>
  <cp:lastPrinted>1601-01-01T00:00:00Z</cp:lastPrinted>
  <dcterms:created xsi:type="dcterms:W3CDTF">1601-01-01T00:00:00Z</dcterms:created>
  <dcterms:modified xsi:type="dcterms:W3CDTF">2016-11-07T05:57:24Z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