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5"/>
  </p:notesMasterIdLst>
  <p:sldIdLst>
    <p:sldId id="256" r:id="rId2"/>
    <p:sldId id="330" r:id="rId3"/>
    <p:sldId id="331" r:id="rId4"/>
    <p:sldId id="332" r:id="rId5"/>
    <p:sldId id="309" r:id="rId6"/>
    <p:sldId id="310" r:id="rId7"/>
    <p:sldId id="346" r:id="rId8"/>
    <p:sldId id="311" r:id="rId9"/>
    <p:sldId id="312" r:id="rId10"/>
    <p:sldId id="336" r:id="rId11"/>
    <p:sldId id="337" r:id="rId12"/>
    <p:sldId id="338" r:id="rId13"/>
    <p:sldId id="339" r:id="rId14"/>
    <p:sldId id="340" r:id="rId15"/>
    <p:sldId id="342" r:id="rId16"/>
    <p:sldId id="341" r:id="rId17"/>
    <p:sldId id="343" r:id="rId18"/>
    <p:sldId id="345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33" r:id="rId29"/>
    <p:sldId id="334" r:id="rId30"/>
    <p:sldId id="335" r:id="rId31"/>
    <p:sldId id="324" r:id="rId32"/>
    <p:sldId id="325" r:id="rId33"/>
    <p:sldId id="326" r:id="rId34"/>
    <p:sldId id="327" r:id="rId35"/>
    <p:sldId id="328" r:id="rId36"/>
    <p:sldId id="329" r:id="rId37"/>
    <p:sldId id="296" r:id="rId38"/>
    <p:sldId id="297" r:id="rId39"/>
    <p:sldId id="298" r:id="rId40"/>
    <p:sldId id="299" r:id="rId41"/>
    <p:sldId id="300" r:id="rId42"/>
    <p:sldId id="301" r:id="rId43"/>
    <p:sldId id="261" r:id="rId44"/>
  </p:sldIdLst>
  <p:sldSz cx="9144000" cy="5143500" type="screen16x9"/>
  <p:notesSz cx="6858000" cy="9144000"/>
  <p:defaultTextStyle>
    <a:lvl1pPr marL="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103" d="100"/>
          <a:sy n="103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l-PL" sz="1200"/>
            </a:lvl1pPr>
            <a:extLst/>
          </a:lstStyle>
          <a:p>
            <a:fld id="{A8ADFD5B-A66C-449C-B6E8-FB716D07777D}" type="datetimeFigureOut">
              <a:rPr/>
              <a:pPr/>
              <a:t>2006-06-30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l-PL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10160" y="798519"/>
            <a:ext cx="4640884" cy="3198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119" y="4357297"/>
            <a:ext cx="5026957" cy="41352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10160" y="798519"/>
            <a:ext cx="4640884" cy="3198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119" y="4357297"/>
            <a:ext cx="5026957" cy="41352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10160" y="798519"/>
            <a:ext cx="4640884" cy="3198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119" y="4357297"/>
            <a:ext cx="5026957" cy="41352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10160" y="798519"/>
            <a:ext cx="4640884" cy="3198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119" y="4357297"/>
            <a:ext cx="5026957" cy="41352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10160" y="798519"/>
            <a:ext cx="4640884" cy="3198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119" y="4357297"/>
            <a:ext cx="5026957" cy="41352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10160" y="798519"/>
            <a:ext cx="4640884" cy="3198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119" y="4357297"/>
            <a:ext cx="5026957" cy="41352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l-PL" smtClean="0"/>
              <a:pPr/>
              <a:t>43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l-PL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l-PL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pl-PL">
                <a:solidFill>
                  <a:srgbClr val="FFFFFF"/>
                </a:solidFill>
              </a:rPr>
              <a:pPr algn="ctr"/>
              <a:t>2010-10-20</a:t>
            </a:fld>
            <a:endParaRPr kumimoji="0" lang="pl-PL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l-PL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pl-PL">
                <a:solidFill>
                  <a:schemeClr val="tx2"/>
                </a:solidFill>
              </a:rPr>
              <a:pPr/>
              <a:t>‹#›</a:t>
            </a:fld>
            <a:endParaRPr kumimoji="0" lang="pl-PL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pl-PL" cap="all" baseline="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7FCEB-78F4-49A4-B90D-132B2D0E056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pl-PL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l-PL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pl-PL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l-PL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pl-PL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l-P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rgbClr val="FFFFFF"/>
                </a:solidFill>
              </a:rPr>
              <a:pPr/>
              <a:t>‹#›</a:t>
            </a:fld>
            <a:endParaRPr kumimoji="0" 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chemeClr val="tx2"/>
                </a:solidFill>
              </a:rPr>
              <a:pPr/>
              <a:t>‹#›</a:t>
            </a:fld>
            <a:endParaRPr kumimoji="0" lang="pl-PL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pl-PL" sz="4200" b="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rgbClr val="FFFFFF"/>
                </a:solidFill>
              </a:rPr>
              <a:pPr/>
              <a:t>‹#›</a:t>
            </a:fld>
            <a:endParaRPr kumimoji="0" lang="pl-PL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l-PL" sz="1800"/>
            </a:lvl1pPr>
            <a:lvl2pPr eaLnBrk="1" latinLnBrk="0" hangingPunct="1">
              <a:buNone/>
              <a:defRPr kumimoji="0" lang="pl-PL" sz="1200"/>
            </a:lvl2pPr>
            <a:lvl3pPr eaLnBrk="1" latinLnBrk="0" hangingPunct="1">
              <a:buNone/>
              <a:defRPr kumimoji="0" lang="pl-PL" sz="1000"/>
            </a:lvl3pPr>
            <a:lvl4pPr eaLnBrk="1" latinLnBrk="0" hangingPunct="1">
              <a:buNone/>
              <a:defRPr kumimoji="0" lang="pl-PL" sz="900"/>
            </a:lvl4pPr>
            <a:lvl5pPr eaLnBrk="1" latinLnBrk="0" hangingPunct="1">
              <a:buNone/>
              <a:defRPr kumimoji="0" lang="pl-PL" sz="9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Zdjęcie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l-PL"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l-PL" sz="1700"/>
            </a:lvl1pPr>
            <a:lvl2pPr eaLnBrk="1" latinLnBrk="0" hangingPunct="1">
              <a:buFontTx/>
              <a:buNone/>
              <a:defRPr kumimoji="0" lang="pl-PL" sz="1200"/>
            </a:lvl2pPr>
            <a:lvl3pPr eaLnBrk="1" latinLnBrk="0" hangingPunct="1">
              <a:buFontTx/>
              <a:buNone/>
              <a:defRPr kumimoji="0" lang="pl-PL" sz="1000"/>
            </a:lvl3pPr>
            <a:lvl4pPr eaLnBrk="1" latinLnBrk="0" hangingPunct="1">
              <a:buFontTx/>
              <a:buNone/>
              <a:defRPr kumimoji="0" lang="pl-PL" sz="900"/>
            </a:lvl4pPr>
            <a:lvl5pPr eaLnBrk="1" latinLnBrk="0" hangingPunct="1">
              <a:buFontTx/>
              <a:buNone/>
              <a:defRPr kumimoji="0" lang="pl-PL" sz="9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l-PL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2006-06-30</a:t>
            </a:fld>
            <a:endParaRPr kumimoji="0"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pl-PL" sz="2800"/>
            </a:lvl1pPr>
            <a:extLst/>
          </a:lstStyle>
          <a:p>
            <a:pPr algn="ctr"/>
            <a:fld id="{8F82E0A0-C266-4798-8C8F-B9F91E9DA37E}" type="slidenum">
              <a:rPr kumimoji="0" lang="pl-PL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l-PL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2006-06-30</a:t>
            </a:fld>
            <a:endParaRPr kumimoji="0" lang="pl-PL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l-PL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l-PL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l-PL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kumimoji="0" lang="pl-PL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l-PL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l-PL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l-PL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Elwira\Documents\PROW%202007-2013\BOROWIACKA%20GRAPA\Lokalna%20Strategia%20Rozwoju%20BOROWIACKA%20GRAPA.pdf" TargetMode="Externa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dirty="0" smtClean="0"/>
              <a:t>Wdrażanie lokalnych Strategii Rozwoju</a:t>
            </a:r>
            <a:endParaRPr lang="pl-PL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r>
              <a:rPr lang="pl-PL" dirty="0" smtClean="0"/>
              <a:t>Różnicowanie w kierunku działalności nierolniczej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 zakres działalności jest preferowany w Borach Tucholskich?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352550"/>
            <a:ext cx="8367464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Taki, który spełnia założenia LSR, czyli jest zgodny z :</a:t>
            </a:r>
          </a:p>
          <a:p>
            <a:pPr>
              <a:buNone/>
            </a:pPr>
            <a:endParaRPr lang="pl-PL" sz="1600" dirty="0" smtClean="0"/>
          </a:p>
          <a:p>
            <a:r>
              <a:rPr lang="pl-PL" sz="2400" dirty="0" smtClean="0"/>
              <a:t>Celami ogólnymi LSR </a:t>
            </a:r>
            <a:r>
              <a:rPr lang="pl-PL" sz="2400" dirty="0" err="1" smtClean="0"/>
              <a:t>tj</a:t>
            </a:r>
            <a:r>
              <a:rPr lang="pl-PL" sz="2400" dirty="0" smtClean="0"/>
              <a:t>: </a:t>
            </a:r>
          </a:p>
          <a:p>
            <a:pPr lvl="1"/>
            <a:r>
              <a:rPr lang="pl-PL" sz="2000" dirty="0" smtClean="0"/>
              <a:t>Cel 1: Podniesienie atrakcyjności Borów Tucholskich w oparciu o lokalne zasoby przyrodniczo-kulturowe,</a:t>
            </a:r>
          </a:p>
          <a:p>
            <a:pPr lvl="1"/>
            <a:r>
              <a:rPr lang="pl-PL" sz="2000" dirty="0" smtClean="0"/>
              <a:t>Cel 2: Budowanie kapitału społecznego przez aktywizację mieszkańców Borów Tucholskich</a:t>
            </a:r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 zakres działalności jest preferowany w Borach Tucholskich?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352550"/>
            <a:ext cx="8367464" cy="352345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l-PL" sz="1900" dirty="0" smtClean="0"/>
          </a:p>
          <a:p>
            <a:r>
              <a:rPr lang="pl-PL" sz="3800" dirty="0" smtClean="0"/>
              <a:t>Celami szczegółowymi LSR tj.:</a:t>
            </a:r>
            <a:r>
              <a:rPr lang="pl-PL" dirty="0" smtClean="0"/>
              <a:t> </a:t>
            </a:r>
          </a:p>
          <a:p>
            <a:pPr lvl="1"/>
            <a:r>
              <a:rPr lang="pl-PL" sz="2900" dirty="0" smtClean="0"/>
              <a:t>Cel 1.1: Rozwój infrastruktury i usług sprzyjających powstawaniu usług turystycznych</a:t>
            </a:r>
          </a:p>
          <a:p>
            <a:pPr lvl="1"/>
            <a:r>
              <a:rPr lang="pl-PL" sz="2900" dirty="0" smtClean="0"/>
              <a:t>Cel 1.2 Różnicowanie działalności gospodarczej w oparciu o lokalne zasoby</a:t>
            </a:r>
          </a:p>
          <a:p>
            <a:pPr lvl="1"/>
            <a:r>
              <a:rPr lang="pl-PL" sz="2900" dirty="0" smtClean="0"/>
              <a:t>Cel 1.3 Promocja walorów turystycznych Borów Tucholskich</a:t>
            </a:r>
          </a:p>
          <a:p>
            <a:pPr lvl="1"/>
            <a:r>
              <a:rPr lang="pl-PL" sz="2900" dirty="0" smtClean="0"/>
              <a:t>Cel 1.4 Rozwój turystyki kulturowej</a:t>
            </a:r>
          </a:p>
          <a:p>
            <a:pPr lvl="1"/>
            <a:r>
              <a:rPr lang="pl-PL" sz="2900" dirty="0" smtClean="0"/>
              <a:t>Cel 2.1 Zwiększenie dostępu do informacji</a:t>
            </a:r>
          </a:p>
          <a:p>
            <a:pPr lvl="1"/>
            <a:r>
              <a:rPr lang="pl-PL" sz="2900" dirty="0" smtClean="0"/>
              <a:t>Cel 2.2 Poprawa dostępności do kultury, sportu i rekreacji</a:t>
            </a:r>
          </a:p>
          <a:p>
            <a:pPr lvl="1"/>
            <a:r>
              <a:rPr lang="pl-PL" sz="2900" dirty="0" smtClean="0"/>
              <a:t>Cel 2.3 Wspieranie rozwoju społeczeństwa obywatelskiego, jego integracji i zdolności do samoorganizacji.</a:t>
            </a:r>
          </a:p>
          <a:p>
            <a:pPr lvl="1"/>
            <a:endParaRPr lang="pl-PL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 zakres działalności jest preferowany w Borach Tucholskich?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352550"/>
            <a:ext cx="8367464" cy="366747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Przedsięwzięciami zaplanowanymi w LSR tj.: </a:t>
            </a:r>
          </a:p>
          <a:p>
            <a:pPr lvl="1"/>
            <a:r>
              <a:rPr lang="pl-PL" dirty="0" smtClean="0"/>
              <a:t>Przedsięwzięciem I: WANDRYCHY Z RUBZAKIEM</a:t>
            </a:r>
          </a:p>
          <a:p>
            <a:pPr lvl="2"/>
            <a:r>
              <a:rPr lang="pl-PL" dirty="0" smtClean="0"/>
              <a:t>czyli </a:t>
            </a:r>
            <a:r>
              <a:rPr lang="pl-PL" i="1" dirty="0" smtClean="0"/>
              <a:t>Wędrówki z plecakiem</a:t>
            </a:r>
          </a:p>
          <a:p>
            <a:pPr lvl="1"/>
            <a:r>
              <a:rPr lang="pl-PL" dirty="0" smtClean="0"/>
              <a:t>Przedsięwzięciem II: RAJBY ZE SPADKOWIZNĄ</a:t>
            </a:r>
          </a:p>
          <a:p>
            <a:pPr lvl="2"/>
            <a:r>
              <a:rPr lang="pl-PL" dirty="0" smtClean="0"/>
              <a:t>czyli </a:t>
            </a:r>
            <a:r>
              <a:rPr lang="pl-PL" i="1" dirty="0" smtClean="0"/>
              <a:t>Zapoznanie z dziedzictwem kulturowym Borów Tucholskich</a:t>
            </a:r>
            <a:endParaRPr lang="pl-PL" dirty="0" smtClean="0"/>
          </a:p>
          <a:p>
            <a:pPr lvl="1"/>
            <a:r>
              <a:rPr lang="pl-PL" dirty="0" smtClean="0"/>
              <a:t>Przedsięwzięcie III: LUFCIK NA ŚWIAT</a:t>
            </a:r>
          </a:p>
          <a:p>
            <a:pPr lvl="2"/>
            <a:r>
              <a:rPr lang="pl-PL" dirty="0" smtClean="0"/>
              <a:t>czyli </a:t>
            </a:r>
            <a:r>
              <a:rPr lang="pl-PL" i="1" dirty="0" smtClean="0"/>
              <a:t>Nasze okno na świat</a:t>
            </a:r>
            <a:endParaRPr lang="pl-PL" dirty="0" smtClean="0"/>
          </a:p>
          <a:p>
            <a:pPr lvl="1"/>
            <a:r>
              <a:rPr lang="pl-PL" dirty="0" smtClean="0"/>
              <a:t>Przedsięwzięcie IV: NASZ FYRTEL</a:t>
            </a:r>
          </a:p>
          <a:p>
            <a:pPr lvl="2"/>
            <a:r>
              <a:rPr lang="pl-PL" dirty="0" smtClean="0"/>
              <a:t>czyli </a:t>
            </a:r>
            <a:r>
              <a:rPr lang="pl-PL" i="1" dirty="0" smtClean="0"/>
              <a:t>Nasze miejsce</a:t>
            </a:r>
            <a:endParaRPr lang="pl-PL" dirty="0" smtClean="0"/>
          </a:p>
          <a:p>
            <a:pPr>
              <a:buNone/>
            </a:pPr>
            <a:endParaRPr lang="pl-PL" sz="1900" dirty="0" smtClean="0"/>
          </a:p>
          <a:p>
            <a:pPr lvl="1">
              <a:buNone/>
            </a:pP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operacje?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66747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 ramach PRZEDSIĘWZIĘCIA I:</a:t>
            </a:r>
          </a:p>
          <a:p>
            <a:pPr marL="271463" lvl="1" indent="-271463">
              <a:buFont typeface="Wingdings" pitchFamily="2" charset="2"/>
              <a:buChar char="Ø"/>
            </a:pPr>
            <a:r>
              <a:rPr lang="pl-PL" b="1" dirty="0" smtClean="0"/>
              <a:t>poprawa stanu infrastruktury turystycznej, w tym głównie:</a:t>
            </a:r>
          </a:p>
          <a:p>
            <a:pPr marL="982663" lvl="2" indent="-350838"/>
            <a:r>
              <a:rPr lang="pl-PL" sz="2000" dirty="0" smtClean="0"/>
              <a:t>zagospodarowania terenów przy zbiornikach i ciekach wodnych oraz terenów przy szlakach (m.in. budowa plaż i kąpielisk, przystani, bulwarów spacerowych, obiektów sportowo - rekreacyjnych, małej infrastruktury turystycznej, oznakowanie szlaków). </a:t>
            </a:r>
          </a:p>
          <a:p>
            <a:pPr marL="982663" lvl="2" indent="-350838"/>
            <a:r>
              <a:rPr lang="pl-PL" sz="2000" dirty="0" smtClean="0"/>
              <a:t>poprawa stanu bazy noclegowej </a:t>
            </a:r>
          </a:p>
          <a:p>
            <a:pPr marL="982663" lvl="2" indent="-350838"/>
            <a:r>
              <a:rPr lang="pl-PL" sz="2000" dirty="0" smtClean="0"/>
              <a:t>działania promocyjne (m.in. udział w targach, wydawanie publikacji, promocja w mediach, organizacja imprez promocyjnych). </a:t>
            </a:r>
          </a:p>
          <a:p>
            <a:pPr marL="982663" lvl="2" indent="-350838"/>
            <a:r>
              <a:rPr lang="pl-PL" sz="2000" dirty="0" smtClean="0"/>
              <a:t>rozbudowa systemu informacji turystycznej oraz przygotowanie kadr do obsługi ruchu turystycznego.</a:t>
            </a:r>
          </a:p>
          <a:p>
            <a:pPr marL="982663" lvl="2" indent="-350838"/>
            <a:r>
              <a:rPr lang="pl-PL" sz="2000" dirty="0" smtClean="0"/>
              <a:t>działania przyczyniające sie do powstania nowych, atrakcyjnych produktów turystycznych, jak np. przygotowanie tras do </a:t>
            </a:r>
            <a:r>
              <a:rPr lang="pl-PL" sz="2000" dirty="0" err="1" smtClean="0"/>
              <a:t>nordic</a:t>
            </a:r>
            <a:r>
              <a:rPr lang="pl-PL" sz="2000" dirty="0" smtClean="0"/>
              <a:t> – </a:t>
            </a:r>
            <a:r>
              <a:rPr lang="pl-PL" sz="2000" dirty="0" err="1" smtClean="0"/>
              <a:t>walking</a:t>
            </a:r>
            <a:r>
              <a:rPr lang="pl-PL" sz="2000" dirty="0" smtClean="0"/>
              <a:t>, rozwój i powstawanie</a:t>
            </a:r>
          </a:p>
          <a:p>
            <a:pPr marL="982663" lvl="2" indent="-350838"/>
            <a:r>
              <a:rPr lang="pl-PL" sz="2000" dirty="0" smtClean="0"/>
              <a:t>wiosek tematycznych, tworzenie </a:t>
            </a:r>
            <a:r>
              <a:rPr lang="pl-PL" sz="2000" dirty="0" err="1" smtClean="0"/>
              <a:t>scieżek</a:t>
            </a:r>
            <a:r>
              <a:rPr lang="pl-PL" sz="2000" dirty="0" smtClean="0"/>
              <a:t> dydaktycznych.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operacje?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275606"/>
            <a:ext cx="8424936" cy="396044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ramach PRZEDSIĘWZIĘCIA II:</a:t>
            </a:r>
          </a:p>
          <a:p>
            <a:pPr lvl="1"/>
            <a:r>
              <a:rPr lang="pl-PL" sz="2100" dirty="0" smtClean="0"/>
              <a:t>Zagospodarowanie turystyczne obiektów i miejsc związanych z dziedzictwem kulturowym, ważnych lub charakterystycznych dla danej miejscowości, takich jak np. grodziska.</a:t>
            </a:r>
          </a:p>
          <a:p>
            <a:pPr lvl="1"/>
            <a:r>
              <a:rPr lang="pl-PL" sz="2100" b="1" dirty="0" smtClean="0"/>
              <a:t>Uruchomienie specyficznych usług turystycznych, związanych np. z tworzeniem </a:t>
            </a:r>
            <a:r>
              <a:rPr lang="pl-PL" sz="2100" b="1" dirty="0" err="1" smtClean="0"/>
              <a:t>ekomuzeów</a:t>
            </a:r>
            <a:r>
              <a:rPr lang="pl-PL" sz="2100" b="1" dirty="0" smtClean="0"/>
              <a:t>, izb tradycji, tworzeniem punktów gastronomicznych serwujących dania regionalne. </a:t>
            </a:r>
          </a:p>
          <a:p>
            <a:pPr lvl="1"/>
            <a:r>
              <a:rPr lang="pl-PL" sz="2100" b="1" dirty="0" smtClean="0"/>
              <a:t>Rozwój rynku produktów lokalnych (np. produkty żywnościowe, wyroby rękodzielnicze, sztuka ludowa, pamiątki), </a:t>
            </a:r>
          </a:p>
          <a:p>
            <a:pPr lvl="2"/>
            <a:r>
              <a:rPr lang="pl-PL" sz="1700" b="1" dirty="0" smtClean="0"/>
              <a:t>tworzenie miejsc promocji i sprzedaży tych produktów, jak np. istniejące już Galerie Produktów Lokalnych. </a:t>
            </a:r>
          </a:p>
          <a:p>
            <a:pPr lvl="2"/>
            <a:r>
              <a:rPr lang="pl-PL" sz="1700" dirty="0" smtClean="0"/>
              <a:t>przyznawanie Znaku Promocyjnego Marka Lokalna Bory Tucholskie - najlepszym produktom, usługom i inicjatywom </a:t>
            </a:r>
            <a:endParaRPr lang="pl-PL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operacje?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347614"/>
            <a:ext cx="8153400" cy="4104456"/>
          </a:xfrm>
        </p:spPr>
        <p:txBody>
          <a:bodyPr>
            <a:normAutofit/>
          </a:bodyPr>
          <a:lstStyle/>
          <a:p>
            <a:r>
              <a:rPr lang="pl-PL" dirty="0" smtClean="0"/>
              <a:t>W ramach PRZEDSIĘWZIĘCIA II </a:t>
            </a:r>
            <a:r>
              <a:rPr lang="pl-PL" dirty="0" err="1" smtClean="0"/>
              <a:t>cd</a:t>
            </a:r>
            <a:r>
              <a:rPr lang="pl-PL" dirty="0" smtClean="0"/>
              <a:t>:</a:t>
            </a:r>
          </a:p>
          <a:p>
            <a:pPr lvl="1"/>
            <a:r>
              <a:rPr lang="pl-PL" sz="2100" dirty="0" smtClean="0"/>
              <a:t>promocja regionalizmu nie tylko wśród turystów, ale także wśród mieszkańców naszego terenu. </a:t>
            </a:r>
          </a:p>
          <a:p>
            <a:pPr lvl="2"/>
            <a:r>
              <a:rPr lang="pl-PL" sz="1700" dirty="0" smtClean="0"/>
              <a:t>organizowanie imprez promocyjnych,</a:t>
            </a:r>
          </a:p>
          <a:p>
            <a:pPr lvl="2"/>
            <a:r>
              <a:rPr lang="pl-PL" sz="1700" dirty="0" smtClean="0"/>
              <a:t>wydawanie publikacji, organizacja szkoleń oraz innych </a:t>
            </a:r>
            <a:r>
              <a:rPr lang="pl-PL" sz="1700" dirty="0" err="1" smtClean="0"/>
              <a:t>przedsiewzięć</a:t>
            </a:r>
            <a:r>
              <a:rPr lang="pl-PL" sz="1700" dirty="0" smtClean="0"/>
              <a:t> o charakterze edukacyjnym i warsztatowym z zakresu dziedzictwa kulturowego.</a:t>
            </a:r>
          </a:p>
          <a:p>
            <a:pPr lvl="2"/>
            <a:r>
              <a:rPr lang="pl-PL" sz="1700" dirty="0" smtClean="0"/>
              <a:t>Wspieranie działalności zespołów i grup podtrzymujących tradycje kulturowe</a:t>
            </a:r>
          </a:p>
          <a:p>
            <a:pPr lvl="2"/>
            <a:r>
              <a:rPr lang="pl-PL" sz="1700" dirty="0" smtClean="0"/>
              <a:t>preferowane </a:t>
            </a:r>
            <a:r>
              <a:rPr lang="pl-PL" sz="1700" dirty="0" err="1" smtClean="0"/>
              <a:t>bedą</a:t>
            </a:r>
            <a:r>
              <a:rPr lang="pl-PL" sz="1700" dirty="0" smtClean="0"/>
              <a:t> operacje powiązane z istniejącymi lub tworzonymi wioskami tematycznymi</a:t>
            </a:r>
            <a:endParaRPr lang="pl-PL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operacje?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275606"/>
            <a:ext cx="8153400" cy="386789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ramach PRZEDSIĘWZIĘCIA III:</a:t>
            </a:r>
          </a:p>
          <a:p>
            <a:pPr lvl="1">
              <a:buFont typeface="Wingdings" pitchFamily="2" charset="2"/>
              <a:buChar char="q"/>
            </a:pPr>
            <a:r>
              <a:rPr lang="pl-PL" sz="2500" dirty="0" smtClean="0"/>
              <a:t>zwiększenie dostępu do informacji, m.in. poprzez </a:t>
            </a:r>
          </a:p>
          <a:p>
            <a:pPr lvl="2"/>
            <a:r>
              <a:rPr lang="pl-PL" sz="2100" b="1" dirty="0" smtClean="0"/>
              <a:t>wzrost liczby publicznych punktów dostępu do Internetu, </a:t>
            </a:r>
          </a:p>
          <a:p>
            <a:pPr lvl="2"/>
            <a:r>
              <a:rPr lang="pl-PL" sz="2100" dirty="0" smtClean="0"/>
              <a:t>organizacje szkoleń i innych przedsięwzięć o charakterze edukacyjnym i warsztatowym</a:t>
            </a:r>
          </a:p>
          <a:p>
            <a:pPr lvl="2"/>
            <a:r>
              <a:rPr lang="pl-PL" sz="2100" b="1" dirty="0" smtClean="0"/>
              <a:t>rozwój podmiotów gospodarczych świadczących usługi informatyczne, mające na celu ułatwianie dostępu do Internetu. </a:t>
            </a:r>
          </a:p>
          <a:p>
            <a:pPr marL="636270" lvl="2" indent="-361950">
              <a:buClr>
                <a:srgbClr val="0070C0"/>
              </a:buClr>
              <a:buFont typeface="Wingdings" pitchFamily="2" charset="2"/>
              <a:buChar char="q"/>
            </a:pPr>
            <a:r>
              <a:rPr lang="pl-PL" dirty="0" smtClean="0"/>
              <a:t>Wspieranie powstawania firm prowadzących sklepy internetowe, oferujące wyroby wytwarzane na terenie objętym LSR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153400" cy="1005840"/>
          </a:xfrm>
        </p:spPr>
        <p:txBody>
          <a:bodyPr/>
          <a:lstStyle/>
          <a:p>
            <a:r>
              <a:rPr lang="pl-PL" dirty="0" smtClean="0"/>
              <a:t>Jakie operacje?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1275606"/>
            <a:ext cx="8352928" cy="4032448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W ramach PRZEDSIĘWZIĘCIA IV:</a:t>
            </a:r>
          </a:p>
          <a:p>
            <a:pPr lvl="1"/>
            <a:r>
              <a:rPr lang="pl-PL" dirty="0" smtClean="0"/>
              <a:t>rozbudowa infrastruktury sportowo – rekreacyjnej (np. boiska, place zabaw) oraz kulturalnej (np. domy kultury, świetlice wiejskie). </a:t>
            </a:r>
          </a:p>
          <a:p>
            <a:pPr lvl="1"/>
            <a:r>
              <a:rPr lang="pl-PL" dirty="0" smtClean="0"/>
              <a:t>wspieranie działań wpływających na poprawę estetyki miejscowości, jak np. </a:t>
            </a:r>
          </a:p>
          <a:p>
            <a:pPr lvl="2"/>
            <a:r>
              <a:rPr lang="pl-PL" b="1" dirty="0" smtClean="0"/>
              <a:t>urządzanie i porządkowanie terenów zielonych, parków i innych miejsc wypoczynku </a:t>
            </a:r>
            <a:r>
              <a:rPr lang="pl-PL" dirty="0" smtClean="0"/>
              <a:t>oraz </a:t>
            </a:r>
          </a:p>
          <a:p>
            <a:pPr lvl="2"/>
            <a:r>
              <a:rPr lang="pl-PL" dirty="0" smtClean="0"/>
              <a:t>organizacja konkursów na „najładniejszy …”, </a:t>
            </a:r>
            <a:r>
              <a:rPr lang="pl-PL" dirty="0" err="1" smtClean="0"/>
              <a:t>obejmujacych</a:t>
            </a:r>
            <a:r>
              <a:rPr lang="pl-PL" dirty="0" smtClean="0"/>
              <a:t> swoim zasięgiem cały obszar realizacji LSR.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operacje?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ramach PRZEDSIĘWZIĘCIA IV </a:t>
            </a:r>
            <a:r>
              <a:rPr lang="pl-PL" dirty="0" err="1" smtClean="0"/>
              <a:t>cd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integracja mieszkańców</a:t>
            </a:r>
          </a:p>
          <a:p>
            <a:pPr lvl="2"/>
            <a:r>
              <a:rPr lang="pl-PL" dirty="0" smtClean="0"/>
              <a:t>imprezy promocyjne</a:t>
            </a:r>
          </a:p>
          <a:p>
            <a:pPr lvl="2"/>
            <a:r>
              <a:rPr lang="pl-PL" b="1" dirty="0" smtClean="0"/>
              <a:t>przedsięwzięcia edukacyjno-warsztatowe</a:t>
            </a:r>
          </a:p>
          <a:p>
            <a:pPr lvl="2"/>
            <a:r>
              <a:rPr lang="pl-PL" dirty="0" smtClean="0"/>
              <a:t>Wspieranie działalności lokalnych zespołów artystycznych i sportowych</a:t>
            </a:r>
          </a:p>
          <a:p>
            <a:pPr lvl="1"/>
            <a:r>
              <a:rPr lang="pl-PL" dirty="0" smtClean="0"/>
              <a:t>wspieranie działań podnoszących zdolność mieszkańców do samoorganizacji i wspólnego rozwiązywania napotykanych problemów.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4171528"/>
          </a:xfrm>
        </p:spPr>
        <p:txBody>
          <a:bodyPr>
            <a:normAutofit/>
          </a:bodyPr>
          <a:lstStyle/>
          <a:p>
            <a:pPr marL="436563" lvl="1" indent="-258763">
              <a:spcBef>
                <a:spcPts val="450"/>
              </a:spcBef>
              <a:tabLst>
                <a:tab pos="596900" algn="l"/>
                <a:tab pos="1046163" algn="l"/>
                <a:tab pos="1495425" algn="l"/>
                <a:tab pos="1944688" algn="l"/>
                <a:tab pos="2393950" algn="l"/>
                <a:tab pos="2843213" algn="l"/>
                <a:tab pos="3292475" algn="l"/>
                <a:tab pos="3741738" algn="l"/>
                <a:tab pos="4191000" algn="l"/>
                <a:tab pos="4640263" algn="l"/>
                <a:tab pos="5089525" algn="l"/>
                <a:tab pos="5538788" algn="l"/>
                <a:tab pos="5988050" algn="l"/>
                <a:tab pos="6437313" algn="l"/>
                <a:tab pos="6886575" algn="l"/>
                <a:tab pos="7335838" algn="l"/>
                <a:tab pos="7785100" algn="l"/>
                <a:tab pos="8234363" algn="l"/>
                <a:tab pos="8683625" algn="l"/>
                <a:tab pos="9132888" algn="l"/>
              </a:tabLst>
            </a:pPr>
            <a:r>
              <a:rPr lang="en-GB" sz="2400" dirty="0" err="1" smtClean="0">
                <a:latin typeface="Arial Unicode MS" pitchFamily="32" charset="0"/>
              </a:rPr>
              <a:t>Operacja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objęta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pomocą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/>
              <a:t>może</a:t>
            </a:r>
            <a:r>
              <a:rPr lang="en-GB" sz="2400" dirty="0" smtClean="0"/>
              <a:t> </a:t>
            </a:r>
            <a:r>
              <a:rPr lang="en-GB" sz="2400" dirty="0" err="1" smtClean="0"/>
              <a:t>być</a:t>
            </a:r>
            <a:r>
              <a:rPr lang="en-GB" sz="2400" dirty="0" smtClean="0"/>
              <a:t> </a:t>
            </a:r>
            <a:r>
              <a:rPr lang="en-GB" sz="2400" dirty="0" err="1" smtClean="0">
                <a:latin typeface="Arial Unicode MS" pitchFamily="32" charset="0"/>
              </a:rPr>
              <a:t>realizowana</a:t>
            </a:r>
            <a:r>
              <a:rPr lang="en-GB" sz="2400" dirty="0" smtClean="0">
                <a:latin typeface="Arial Unicode MS" pitchFamily="32" charset="0"/>
              </a:rPr>
              <a:t> w </a:t>
            </a:r>
            <a:r>
              <a:rPr lang="en-GB" sz="2400" dirty="0" err="1" smtClean="0">
                <a:latin typeface="Arial Unicode MS" pitchFamily="32" charset="0"/>
              </a:rPr>
              <a:t>jednym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albo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dwóch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etapach</a:t>
            </a:r>
            <a:endParaRPr lang="en-GB" sz="2400" dirty="0" smtClean="0">
              <a:latin typeface="Arial Unicode MS" pitchFamily="32" charset="0"/>
            </a:endParaRPr>
          </a:p>
          <a:p>
            <a:pPr marL="436563" lvl="1" indent="-258763">
              <a:spcBef>
                <a:spcPts val="450"/>
              </a:spcBef>
              <a:buFont typeface="Wingdings" pitchFamily="2" charset="2"/>
              <a:buNone/>
              <a:tabLst>
                <a:tab pos="596900" algn="l"/>
                <a:tab pos="1046163" algn="l"/>
                <a:tab pos="1495425" algn="l"/>
                <a:tab pos="1944688" algn="l"/>
                <a:tab pos="2393950" algn="l"/>
                <a:tab pos="2843213" algn="l"/>
                <a:tab pos="3292475" algn="l"/>
                <a:tab pos="3741738" algn="l"/>
                <a:tab pos="4191000" algn="l"/>
                <a:tab pos="4640263" algn="l"/>
                <a:tab pos="5089525" algn="l"/>
                <a:tab pos="5538788" algn="l"/>
                <a:tab pos="5988050" algn="l"/>
                <a:tab pos="6437313" algn="l"/>
                <a:tab pos="6886575" algn="l"/>
                <a:tab pos="7335838" algn="l"/>
                <a:tab pos="7785100" algn="l"/>
                <a:tab pos="8234363" algn="l"/>
                <a:tab pos="8683625" algn="l"/>
                <a:tab pos="9132888" algn="l"/>
              </a:tabLst>
            </a:pPr>
            <a:endParaRPr lang="en-GB" sz="1200" dirty="0" smtClean="0"/>
          </a:p>
          <a:p>
            <a:pPr marL="436563" lvl="1" indent="-258763">
              <a:spcBef>
                <a:spcPts val="450"/>
              </a:spcBef>
              <a:tabLst>
                <a:tab pos="596900" algn="l"/>
                <a:tab pos="1046163" algn="l"/>
                <a:tab pos="1495425" algn="l"/>
                <a:tab pos="1944688" algn="l"/>
                <a:tab pos="2393950" algn="l"/>
                <a:tab pos="2843213" algn="l"/>
                <a:tab pos="3292475" algn="l"/>
                <a:tab pos="3741738" algn="l"/>
                <a:tab pos="4191000" algn="l"/>
                <a:tab pos="4640263" algn="l"/>
                <a:tab pos="5089525" algn="l"/>
                <a:tab pos="5538788" algn="l"/>
                <a:tab pos="5988050" algn="l"/>
                <a:tab pos="6437313" algn="l"/>
                <a:tab pos="6886575" algn="l"/>
                <a:tab pos="7335838" algn="l"/>
                <a:tab pos="7785100" algn="l"/>
                <a:tab pos="8234363" algn="l"/>
                <a:tab pos="8683625" algn="l"/>
                <a:tab pos="9132888" algn="l"/>
              </a:tabLst>
            </a:pPr>
            <a:r>
              <a:rPr lang="en-GB" sz="2400" dirty="0" err="1" smtClean="0">
                <a:latin typeface="Arial Unicode MS" pitchFamily="32" charset="0"/>
              </a:rPr>
              <a:t>Operacja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obejmująca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nabycie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rzeczy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będących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przedmiotem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umowy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leasingu</a:t>
            </a:r>
            <a:r>
              <a:rPr lang="en-GB" sz="2400" dirty="0" smtClean="0"/>
              <a:t> </a:t>
            </a:r>
            <a:r>
              <a:rPr lang="en-GB" sz="2400" dirty="0" err="1" smtClean="0">
                <a:latin typeface="Arial Unicode MS" pitchFamily="32" charset="0"/>
              </a:rPr>
              <a:t>może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być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realizowana</a:t>
            </a:r>
            <a:r>
              <a:rPr lang="en-GB" sz="2400" dirty="0" smtClean="0">
                <a:latin typeface="Arial Unicode MS" pitchFamily="32" charset="0"/>
              </a:rPr>
              <a:t> w </a:t>
            </a:r>
            <a:r>
              <a:rPr lang="en-GB" sz="2400" dirty="0" err="1" smtClean="0">
                <a:latin typeface="Arial Unicode MS" pitchFamily="32" charset="0"/>
              </a:rPr>
              <a:t>nie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więcej</a:t>
            </a:r>
            <a:r>
              <a:rPr lang="en-GB" sz="2400" dirty="0" smtClean="0">
                <a:latin typeface="Arial Unicode MS" pitchFamily="32" charset="0"/>
              </a:rPr>
              <a:t> </a:t>
            </a:r>
            <a:r>
              <a:rPr lang="en-GB" sz="2400" dirty="0" err="1" smtClean="0">
                <a:latin typeface="Arial Unicode MS" pitchFamily="32" charset="0"/>
              </a:rPr>
              <a:t>niż</a:t>
            </a:r>
            <a:r>
              <a:rPr lang="en-GB" sz="2400" dirty="0" smtClean="0">
                <a:latin typeface="Arial Unicode MS" pitchFamily="32" charset="0"/>
              </a:rPr>
              <a:t> 10 </a:t>
            </a:r>
            <a:r>
              <a:rPr lang="en-GB" sz="2400" dirty="0" err="1" smtClean="0">
                <a:latin typeface="Arial Unicode MS" pitchFamily="32" charset="0"/>
              </a:rPr>
              <a:t>etapach</a:t>
            </a:r>
            <a:r>
              <a:rPr lang="en-GB" sz="2800" dirty="0" smtClean="0">
                <a:latin typeface="Arial Unicode MS" pitchFamily="32" charset="0"/>
              </a:rPr>
              <a:t>,</a:t>
            </a:r>
          </a:p>
          <a:p>
            <a:pPr marL="804863" lvl="2" indent="-180975">
              <a:spcBef>
                <a:spcPts val="400"/>
              </a:spcBef>
              <a:tabLst>
                <a:tab pos="596900" algn="l"/>
                <a:tab pos="1046163" algn="l"/>
                <a:tab pos="1495425" algn="l"/>
                <a:tab pos="1944688" algn="l"/>
                <a:tab pos="2393950" algn="l"/>
                <a:tab pos="2843213" algn="l"/>
                <a:tab pos="3292475" algn="l"/>
                <a:tab pos="3741738" algn="l"/>
                <a:tab pos="4191000" algn="l"/>
                <a:tab pos="4640263" algn="l"/>
                <a:tab pos="5089525" algn="l"/>
                <a:tab pos="5538788" algn="l"/>
                <a:tab pos="5988050" algn="l"/>
                <a:tab pos="6437313" algn="l"/>
                <a:tab pos="6886575" algn="l"/>
                <a:tab pos="7335838" algn="l"/>
                <a:tab pos="7785100" algn="l"/>
                <a:tab pos="8234363" algn="l"/>
                <a:tab pos="8683625" algn="l"/>
                <a:tab pos="9132888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wnioski</a:t>
            </a:r>
            <a:r>
              <a:rPr lang="en-GB" sz="1800" dirty="0" smtClean="0">
                <a:latin typeface="Arial Unicode MS" pitchFamily="32" charset="0"/>
              </a:rPr>
              <a:t> o </a:t>
            </a:r>
            <a:r>
              <a:rPr lang="en-GB" sz="1800" dirty="0" err="1" smtClean="0">
                <a:latin typeface="Arial Unicode MS" pitchFamily="32" charset="0"/>
              </a:rPr>
              <a:t>płatność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pośrednią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będą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składane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częściej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niż</a:t>
            </a:r>
            <a:r>
              <a:rPr lang="en-GB" sz="1800" dirty="0" smtClean="0">
                <a:latin typeface="Arial Unicode MS" pitchFamily="32" charset="0"/>
              </a:rPr>
              <a:t> 2 </a:t>
            </a:r>
            <a:r>
              <a:rPr lang="en-GB" sz="1800" dirty="0" err="1" smtClean="0">
                <a:latin typeface="Arial Unicode MS" pitchFamily="32" charset="0"/>
              </a:rPr>
              <a:t>razy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roku</a:t>
            </a:r>
            <a:r>
              <a:rPr lang="en-GB" sz="1800" dirty="0" smtClean="0">
                <a:latin typeface="Arial Unicode MS" pitchFamily="32" charset="0"/>
              </a:rPr>
              <a:t>,</a:t>
            </a:r>
          </a:p>
          <a:p>
            <a:pPr marL="804863" lvl="2" indent="-180975">
              <a:spcBef>
                <a:spcPts val="400"/>
              </a:spcBef>
              <a:tabLst>
                <a:tab pos="596900" algn="l"/>
                <a:tab pos="1046163" algn="l"/>
                <a:tab pos="1495425" algn="l"/>
                <a:tab pos="1944688" algn="l"/>
                <a:tab pos="2393950" algn="l"/>
                <a:tab pos="2843213" algn="l"/>
                <a:tab pos="3292475" algn="l"/>
                <a:tab pos="3741738" algn="l"/>
                <a:tab pos="4191000" algn="l"/>
                <a:tab pos="4640263" algn="l"/>
                <a:tab pos="5089525" algn="l"/>
                <a:tab pos="5538788" algn="l"/>
                <a:tab pos="5988050" algn="l"/>
                <a:tab pos="6437313" algn="l"/>
                <a:tab pos="6886575" algn="l"/>
                <a:tab pos="7335838" algn="l"/>
                <a:tab pos="7785100" algn="l"/>
                <a:tab pos="8234363" algn="l"/>
                <a:tab pos="8683625" algn="l"/>
                <a:tab pos="9132888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zakończenie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realizacji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złożenie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wniosku</a:t>
            </a:r>
            <a:r>
              <a:rPr lang="en-GB" sz="1800" dirty="0" smtClean="0">
                <a:latin typeface="Arial Unicode MS" pitchFamily="32" charset="0"/>
              </a:rPr>
              <a:t> o </a:t>
            </a:r>
            <a:r>
              <a:rPr lang="en-GB" sz="1800" dirty="0" err="1" smtClean="0">
                <a:latin typeface="Arial Unicode MS" pitchFamily="32" charset="0"/>
              </a:rPr>
              <a:t>płatność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ostateczną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następuje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terminie</a:t>
            </a:r>
            <a:r>
              <a:rPr lang="en-GB" sz="1800" dirty="0" smtClean="0">
                <a:latin typeface="Arial Unicode MS" pitchFamily="32" charset="0"/>
              </a:rPr>
              <a:t> 60 </a:t>
            </a:r>
            <a:r>
              <a:rPr lang="en-GB" sz="1800" dirty="0" err="1" smtClean="0">
                <a:latin typeface="Arial Unicode MS" pitchFamily="32" charset="0"/>
              </a:rPr>
              <a:t>miesięcy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od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dnia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zawarcia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umowy</a:t>
            </a:r>
            <a:r>
              <a:rPr lang="en-GB" sz="2400" dirty="0" smtClean="0">
                <a:latin typeface="Arial Unicode MS" pitchFamily="3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b="1" dirty="0" smtClean="0">
                <a:latin typeface="+mn-lt"/>
              </a:rPr>
              <a:t>LGD w PROW 2007-2013 - zadania</a:t>
            </a:r>
            <a:endParaRPr lang="en-GB" b="1" dirty="0" smtClean="0">
              <a:latin typeface="+mn-lt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l-PL" sz="20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sz="2000" dirty="0" smtClean="0"/>
              <a:t>informuje ludność z obszaru na którym wdrażana jest LSR: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o przedsięwzięciach jakie zamierza wdrażać w ramach LSR ,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warunkach przyznania pomocy 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oraz o dodatkowych lokalnych kryteriach wyboru,</a:t>
            </a:r>
          </a:p>
          <a:p>
            <a:pPr eaLnBrk="1" hangingPunct="1">
              <a:lnSpc>
                <a:spcPct val="90000"/>
              </a:lnSpc>
            </a:pPr>
            <a:endParaRPr lang="pl-PL" sz="2000" dirty="0" smtClean="0"/>
          </a:p>
          <a:p>
            <a:pPr eaLnBrk="1" hangingPunct="1">
              <a:lnSpc>
                <a:spcPct val="90000"/>
              </a:lnSpc>
            </a:pPr>
            <a:r>
              <a:rPr lang="pl-PL" sz="2000" dirty="0" smtClean="0"/>
              <a:t>szkoli potencjalnych beneficjentów jak przygotowywać wnioski o przyznanie pomocy,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latin typeface="Arial Unicode MS" pitchFamily="32" charset="0"/>
              </a:rPr>
              <a:t>Koszty</a:t>
            </a:r>
            <a:r>
              <a:rPr lang="en-GB" sz="4400" b="1" dirty="0" smtClean="0">
                <a:latin typeface="Arial Unicode MS" pitchFamily="32" charset="0"/>
              </a:rPr>
              <a:t> </a:t>
            </a:r>
            <a:r>
              <a:rPr lang="en-GB" sz="4400" b="1" dirty="0" err="1" smtClean="0">
                <a:latin typeface="Arial Unicode MS" pitchFamily="32" charset="0"/>
              </a:rPr>
              <a:t>kwalifikowane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19622"/>
            <a:ext cx="8153400" cy="3600400"/>
          </a:xfrm>
        </p:spPr>
        <p:txBody>
          <a:bodyPr>
            <a:normAutofit/>
          </a:bodyPr>
          <a:lstStyle/>
          <a:p>
            <a:pPr marL="614363" lvl="1" indent="-3508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budowa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przebudowa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remont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połączon</a:t>
            </a:r>
            <a:r>
              <a:rPr lang="en-GB" sz="1800" dirty="0" err="1" smtClean="0"/>
              <a:t>y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modernizacją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niemieszkalnych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obiektów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budowlanych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wraz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zakupem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montażem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instalacji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technicznej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oraz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rozbiórki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utylizacji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materiałów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szkodliwych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pochodzących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rozbiórki</a:t>
            </a:r>
            <a:endParaRPr lang="en-GB" sz="1800" dirty="0" smtClean="0">
              <a:latin typeface="Arial Unicode MS" pitchFamily="32" charset="0"/>
            </a:endParaRPr>
          </a:p>
          <a:p>
            <a:pPr marL="614363" lvl="1" indent="-3508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nadbudowa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przebudowa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remont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połączony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modernizacją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istniejących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budynków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mieszkalnych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wraz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zakupem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montażem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instalacji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technicznej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oraz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rozbiórki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utylizacji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materiałów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szkodliwych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pochodzących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rozbiórki</a:t>
            </a:r>
            <a:endParaRPr lang="en-GB" sz="1800" dirty="0" smtClean="0">
              <a:latin typeface="Arial Unicode MS" pitchFamily="32" charset="0"/>
            </a:endParaRPr>
          </a:p>
          <a:p>
            <a:pPr marL="614363" lvl="1" indent="-3508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zagospodarowanie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terenu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600" dirty="0" smtClean="0">
                <a:latin typeface="Arial Unicode MS" pitchFamily="32" charset="0"/>
              </a:rPr>
              <a:t> </a:t>
            </a:r>
          </a:p>
          <a:p>
            <a:pPr marL="614363" lvl="1" indent="-350838"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1600" dirty="0" smtClean="0">
              <a:latin typeface="Arial Unicode MS" pitchFamily="32" charset="0"/>
            </a:endParaRPr>
          </a:p>
          <a:p>
            <a:pPr marL="0" indent="0">
              <a:spcBef>
                <a:spcPts val="45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smtClean="0">
                <a:latin typeface="Arial Unicode MS" pitchFamily="32" charset="0"/>
              </a:rPr>
              <a:t>Do </a:t>
            </a:r>
            <a:r>
              <a:rPr lang="en-GB" sz="1800" dirty="0" err="1" smtClean="0">
                <a:latin typeface="Arial Unicode MS" pitchFamily="32" charset="0"/>
              </a:rPr>
              <a:t>powyższych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kosztów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zalicza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się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transportu</a:t>
            </a:r>
            <a:r>
              <a:rPr lang="en-GB" sz="1800" dirty="0" smtClean="0">
                <a:latin typeface="Arial Unicode MS" pitchFamily="32" charset="0"/>
              </a:rPr>
              <a:t> do </a:t>
            </a:r>
            <a:r>
              <a:rPr lang="en-GB" sz="1800" dirty="0" err="1" smtClean="0">
                <a:latin typeface="Arial Unicode MS" pitchFamily="32" charset="0"/>
              </a:rPr>
              <a:t>miejsca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realizacji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oraz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montażu</a:t>
            </a:r>
            <a:r>
              <a:rPr lang="en-GB" sz="1800" dirty="0" smtClean="0">
                <a:latin typeface="Arial Unicode MS" pitchFamily="3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latin typeface="Arial Unicode MS" pitchFamily="32" charset="0"/>
              </a:rPr>
              <a:t>Koszty</a:t>
            </a:r>
            <a:r>
              <a:rPr lang="en-GB" sz="4400" b="1" dirty="0" smtClean="0">
                <a:latin typeface="Arial Unicode MS" pitchFamily="32" charset="0"/>
              </a:rPr>
              <a:t> </a:t>
            </a:r>
            <a:r>
              <a:rPr lang="en-GB" sz="4400" b="1" dirty="0" err="1" smtClean="0">
                <a:latin typeface="Arial Unicode MS" pitchFamily="32" charset="0"/>
              </a:rPr>
              <a:t>kwalifikowane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704850" lvl="1" indent="-530225"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zakup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maszyn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urządzeń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narzędzi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wyposażenia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sprzętu</a:t>
            </a:r>
            <a:r>
              <a:rPr lang="en-GB" sz="2000" dirty="0" smtClean="0">
                <a:latin typeface="Arial Unicode MS" pitchFamily="32" charset="0"/>
              </a:rPr>
              <a:t>;</a:t>
            </a:r>
          </a:p>
          <a:p>
            <a:pPr marL="704850" lvl="1" indent="-530225"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zakup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sprzętu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komputerowego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oprogramowania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służącego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wsparciu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podejmowanej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lub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rozwijanej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działalności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nierolniczej</a:t>
            </a:r>
            <a:r>
              <a:rPr lang="en-GB" sz="2000" dirty="0" smtClean="0">
                <a:latin typeface="Arial Unicode MS" pitchFamily="32" charset="0"/>
              </a:rPr>
              <a:t>;</a:t>
            </a:r>
          </a:p>
          <a:p>
            <a:pPr marL="601663" indent="-601663">
              <a:spcBef>
                <a:spcPts val="35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sz="2000" dirty="0" smtClean="0">
              <a:latin typeface="Arial Unicode MS" pitchFamily="32" charset="0"/>
            </a:endParaRPr>
          </a:p>
          <a:p>
            <a:pPr marL="601663" indent="-601663">
              <a:spcBef>
                <a:spcPts val="35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000" dirty="0" smtClean="0">
                <a:latin typeface="Arial Unicode MS" pitchFamily="32" charset="0"/>
              </a:rPr>
              <a:t>Do </a:t>
            </a:r>
            <a:r>
              <a:rPr lang="en-GB" sz="2000" dirty="0" err="1" smtClean="0">
                <a:latin typeface="Arial Unicode MS" pitchFamily="32" charset="0"/>
              </a:rPr>
              <a:t>powyższych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kosztów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zalicza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się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koszty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transportu</a:t>
            </a:r>
            <a:r>
              <a:rPr lang="en-GB" sz="2000" dirty="0" smtClean="0">
                <a:latin typeface="Arial Unicode MS" pitchFamily="32" charset="0"/>
              </a:rPr>
              <a:t> do </a:t>
            </a:r>
            <a:r>
              <a:rPr lang="en-GB" sz="2000" dirty="0" err="1" smtClean="0">
                <a:latin typeface="Arial Unicode MS" pitchFamily="32" charset="0"/>
              </a:rPr>
              <a:t>miejsca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realizacji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operacji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oraz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koszty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montażu</a:t>
            </a:r>
            <a:r>
              <a:rPr lang="en-GB" sz="2000" dirty="0" smtClean="0">
                <a:latin typeface="Arial Unicode MS" pitchFamily="32" charset="0"/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latin typeface="Arial Unicode MS" pitchFamily="32" charset="0"/>
              </a:rPr>
              <a:t>Koszty</a:t>
            </a:r>
            <a:r>
              <a:rPr lang="en-GB" sz="4400" b="1" dirty="0" smtClean="0">
                <a:latin typeface="Arial Unicode MS" pitchFamily="32" charset="0"/>
              </a:rPr>
              <a:t> </a:t>
            </a:r>
            <a:r>
              <a:rPr lang="en-GB" sz="4400" b="1" dirty="0" err="1" smtClean="0">
                <a:latin typeface="Arial Unicode MS" pitchFamily="32" charset="0"/>
              </a:rPr>
              <a:t>kwalifikowane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GB" sz="2000" dirty="0" err="1" smtClean="0">
                <a:latin typeface="Arial Unicode MS" pitchFamily="32" charset="0"/>
              </a:rPr>
              <a:t>zakup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środków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transportu</a:t>
            </a:r>
            <a:r>
              <a:rPr lang="en-GB" sz="2000" dirty="0" smtClean="0">
                <a:latin typeface="Arial Unicode MS" pitchFamily="32" charset="0"/>
              </a:rPr>
              <a:t> - w </a:t>
            </a:r>
            <a:r>
              <a:rPr lang="en-GB" sz="2000" dirty="0" err="1" smtClean="0">
                <a:latin typeface="Arial Unicode MS" pitchFamily="32" charset="0"/>
              </a:rPr>
              <a:t>przypadku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operacji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związanej</a:t>
            </a:r>
            <a:r>
              <a:rPr lang="en-GB" sz="2000" dirty="0" smtClean="0">
                <a:latin typeface="Arial Unicode MS" pitchFamily="32" charset="0"/>
              </a:rPr>
              <a:t> z </a:t>
            </a:r>
            <a:r>
              <a:rPr lang="en-GB" sz="2000" dirty="0" err="1" smtClean="0">
                <a:latin typeface="Arial Unicode MS" pitchFamily="32" charset="0"/>
              </a:rPr>
              <a:t>działalnością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gospodarczą</a:t>
            </a:r>
            <a:r>
              <a:rPr lang="en-GB" sz="2000" dirty="0" smtClean="0">
                <a:latin typeface="Arial Unicode MS" pitchFamily="32" charset="0"/>
              </a:rPr>
              <a:t> w </a:t>
            </a:r>
            <a:r>
              <a:rPr lang="en-GB" sz="2000" dirty="0" err="1" smtClean="0">
                <a:latin typeface="Arial Unicode MS" pitchFamily="32" charset="0"/>
              </a:rPr>
              <a:t>zakresie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świadczenia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innych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usług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niż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usługi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transportowe</a:t>
            </a:r>
            <a:r>
              <a:rPr lang="en-GB" sz="2000" dirty="0" smtClean="0">
                <a:latin typeface="Arial Unicode MS" pitchFamily="32" charset="0"/>
              </a:rPr>
              <a:t> w </a:t>
            </a:r>
            <a:r>
              <a:rPr lang="en-GB" sz="2000" dirty="0" err="1" smtClean="0">
                <a:latin typeface="Arial Unicode MS" pitchFamily="32" charset="0"/>
              </a:rPr>
              <a:t>wysokości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przekraczającej</a:t>
            </a:r>
            <a:r>
              <a:rPr lang="en-GB" sz="2000" dirty="0" smtClean="0">
                <a:latin typeface="Arial Unicode MS" pitchFamily="32" charset="0"/>
              </a:rPr>
              <a:t> 50 % </a:t>
            </a:r>
            <a:r>
              <a:rPr lang="en-GB" sz="2000" dirty="0" err="1" smtClean="0">
                <a:latin typeface="Arial Unicode MS" pitchFamily="32" charset="0"/>
              </a:rPr>
              <a:t>całkowitych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kosztów</a:t>
            </a:r>
            <a:r>
              <a:rPr lang="en-GB" sz="2000" dirty="0" smtClean="0">
                <a:latin typeface="Arial Unicode MS" pitchFamily="32" charset="0"/>
              </a:rPr>
              <a:t> kwalifikowalnych </a:t>
            </a:r>
            <a:r>
              <a:rPr lang="en-GB" sz="2000" dirty="0" err="1" smtClean="0">
                <a:latin typeface="Arial Unicode MS" pitchFamily="32" charset="0"/>
              </a:rPr>
              <a:t>projektu</a:t>
            </a:r>
            <a:r>
              <a:rPr lang="en-GB" sz="2000" dirty="0" smtClean="0">
                <a:latin typeface="Arial Unicode MS" pitchFamily="32" charset="0"/>
              </a:rPr>
              <a:t>; </a:t>
            </a:r>
            <a:r>
              <a:rPr lang="en-GB" sz="2000" dirty="0" err="1" smtClean="0">
                <a:latin typeface="Arial Unicode MS" pitchFamily="32" charset="0"/>
              </a:rPr>
              <a:t>pomocą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>
                <a:latin typeface="Arial Unicode MS" pitchFamily="32" charset="0"/>
              </a:rPr>
              <a:t> jest </a:t>
            </a:r>
            <a:r>
              <a:rPr lang="en-GB" sz="2000" dirty="0" err="1" smtClean="0">
                <a:latin typeface="Arial Unicode MS" pitchFamily="32" charset="0"/>
              </a:rPr>
              <a:t>objęty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zakup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samochodów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osobowych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przeznaczonych</a:t>
            </a:r>
            <a:r>
              <a:rPr lang="en-GB" sz="2000" dirty="0" smtClean="0">
                <a:latin typeface="Arial Unicode MS" pitchFamily="32" charset="0"/>
              </a:rPr>
              <a:t> do </a:t>
            </a:r>
            <a:r>
              <a:rPr lang="en-GB" sz="2000" dirty="0" err="1" smtClean="0">
                <a:latin typeface="Arial Unicode MS" pitchFamily="32" charset="0"/>
              </a:rPr>
              <a:t>przewozu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mniej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niż</a:t>
            </a:r>
            <a:r>
              <a:rPr lang="en-GB" sz="2000" dirty="0" smtClean="0">
                <a:latin typeface="Arial Unicode MS" pitchFamily="32" charset="0"/>
              </a:rPr>
              <a:t> 8 </a:t>
            </a:r>
            <a:r>
              <a:rPr lang="en-GB" sz="2000" dirty="0" err="1" smtClean="0">
                <a:latin typeface="Arial Unicode MS" pitchFamily="32" charset="0"/>
              </a:rPr>
              <a:t>osób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wraz</a:t>
            </a:r>
            <a:r>
              <a:rPr lang="en-GB" sz="2000" dirty="0" smtClean="0">
                <a:latin typeface="Arial Unicode MS" pitchFamily="32" charset="0"/>
              </a:rPr>
              <a:t> z </a:t>
            </a:r>
            <a:r>
              <a:rPr lang="en-GB" sz="2000" dirty="0" err="1" smtClean="0">
                <a:latin typeface="Arial Unicode MS" pitchFamily="32" charset="0"/>
              </a:rPr>
              <a:t>kierowcą</a:t>
            </a:r>
            <a:r>
              <a:rPr lang="en-GB" sz="2000" dirty="0" smtClean="0">
                <a:latin typeface="Arial Unicode MS" pitchFamily="32" charset="0"/>
              </a:rPr>
              <a:t>;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153400" cy="1005840"/>
          </a:xfrm>
        </p:spPr>
        <p:txBody>
          <a:bodyPr/>
          <a:lstStyle/>
          <a:p>
            <a:r>
              <a:rPr lang="en-GB" sz="4000" b="1" dirty="0" err="1" smtClean="0">
                <a:latin typeface="Arial Unicode MS" pitchFamily="32" charset="0"/>
              </a:rPr>
              <a:t>Koszty</a:t>
            </a:r>
            <a:r>
              <a:rPr lang="en-GB" sz="4000" b="1" dirty="0" smtClean="0">
                <a:latin typeface="Arial Unicode MS" pitchFamily="32" charset="0"/>
              </a:rPr>
              <a:t> </a:t>
            </a:r>
            <a:r>
              <a:rPr lang="en-GB" sz="4000" b="1" dirty="0" err="1" smtClean="0">
                <a:latin typeface="Arial Unicode MS" pitchFamily="32" charset="0"/>
              </a:rPr>
              <a:t>kwalifikowane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153400" cy="3528392"/>
          </a:xfrm>
        </p:spPr>
        <p:txBody>
          <a:bodyPr>
            <a:normAutofit/>
          </a:bodyPr>
          <a:lstStyle/>
          <a:p>
            <a:pPr lvl="1">
              <a:spcBef>
                <a:spcPts val="4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dirty="0" smtClean="0">
                <a:latin typeface="Arial Unicode MS" pitchFamily="32" charset="0"/>
              </a:rPr>
              <a:t>w </a:t>
            </a:r>
            <a:r>
              <a:rPr lang="en-GB" sz="1800" dirty="0" err="1" smtClean="0">
                <a:latin typeface="Arial Unicode MS" pitchFamily="32" charset="0"/>
              </a:rPr>
              <a:t>przypadku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związanej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działalnością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gospodarczą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zakresie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świadczenia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usług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transportowych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zakup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środków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transportu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b="1" u="sng" dirty="0" err="1" smtClean="0">
                <a:latin typeface="Arial Unicode MS" pitchFamily="32" charset="0"/>
              </a:rPr>
              <a:t>nie</a:t>
            </a:r>
            <a:r>
              <a:rPr lang="en-GB" sz="2000" b="1" u="sng" dirty="0" smtClean="0">
                <a:latin typeface="Arial Unicode MS" pitchFamily="32" charset="0"/>
              </a:rPr>
              <a:t> </a:t>
            </a:r>
            <a:r>
              <a:rPr lang="en-GB" sz="2000" b="1" u="sng" dirty="0" err="1" smtClean="0">
                <a:latin typeface="Arial Unicode MS" pitchFamily="32" charset="0"/>
              </a:rPr>
              <a:t>stanowi</a:t>
            </a:r>
            <a:r>
              <a:rPr lang="en-GB" sz="2000" b="1" u="sng" dirty="0" smtClean="0">
                <a:latin typeface="Arial Unicode MS" pitchFamily="32" charset="0"/>
              </a:rPr>
              <a:t> </a:t>
            </a:r>
            <a:r>
              <a:rPr lang="en-GB" sz="2000" b="1" u="sng" dirty="0" err="1" smtClean="0">
                <a:latin typeface="Arial Unicode MS" pitchFamily="32" charset="0"/>
              </a:rPr>
              <a:t>kosztu</a:t>
            </a:r>
            <a:r>
              <a:rPr lang="en-GB" sz="2000" b="1" u="sng" dirty="0" smtClean="0">
                <a:latin typeface="Arial Unicode MS" pitchFamily="32" charset="0"/>
              </a:rPr>
              <a:t> </a:t>
            </a:r>
            <a:r>
              <a:rPr lang="en-GB" sz="2000" b="1" u="sng" dirty="0" err="1" smtClean="0">
                <a:latin typeface="Arial Unicode MS" pitchFamily="32" charset="0"/>
              </a:rPr>
              <a:t>kwalifikowanego</a:t>
            </a:r>
            <a:r>
              <a:rPr lang="en-GB" sz="2000" dirty="0" smtClean="0">
                <a:latin typeface="Arial Unicode MS" pitchFamily="32" charset="0"/>
              </a:rPr>
              <a:t> w ramach </a:t>
            </a:r>
            <a:r>
              <a:rPr lang="en-GB" sz="2000" dirty="0" err="1" smtClean="0">
                <a:latin typeface="Arial Unicode MS" pitchFamily="32" charset="0"/>
              </a:rPr>
              <a:t>ww</a:t>
            </a:r>
            <a:r>
              <a:rPr lang="en-GB" sz="2000" dirty="0" smtClean="0">
                <a:latin typeface="Arial Unicode MS" pitchFamily="32" charset="0"/>
              </a:rPr>
              <a:t>. </a:t>
            </a:r>
            <a:r>
              <a:rPr lang="en-GB" sz="2000" dirty="0" err="1" smtClean="0">
                <a:latin typeface="Arial Unicode MS" pitchFamily="32" charset="0"/>
              </a:rPr>
              <a:t>działania</a:t>
            </a:r>
            <a:r>
              <a:rPr lang="en-GB" sz="2000" dirty="0" smtClean="0">
                <a:latin typeface="Arial Unicode MS" pitchFamily="32" charset="0"/>
              </a:rPr>
              <a:t>. </a:t>
            </a:r>
          </a:p>
          <a:p>
            <a:pPr lvl="2">
              <a:buFont typeface="Wingdings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600" dirty="0" smtClean="0">
                <a:latin typeface="Arial Unicode MS" pitchFamily="32" charset="0"/>
              </a:rPr>
              <a:t>transport </a:t>
            </a:r>
            <a:r>
              <a:rPr lang="en-GB" sz="1600" dirty="0" err="1" smtClean="0">
                <a:latin typeface="Arial Unicode MS" pitchFamily="32" charset="0"/>
              </a:rPr>
              <a:t>drogowy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towarów</a:t>
            </a:r>
            <a:r>
              <a:rPr lang="en-GB" sz="1600" dirty="0" smtClean="0">
                <a:latin typeface="Arial Unicode MS" pitchFamily="32" charset="0"/>
              </a:rPr>
              <a:t> (</a:t>
            </a:r>
            <a:r>
              <a:rPr lang="en-GB" sz="1600" dirty="0" err="1" smtClean="0">
                <a:latin typeface="Arial Unicode MS" pitchFamily="32" charset="0"/>
              </a:rPr>
              <a:t>kod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b="1" dirty="0" smtClean="0">
                <a:latin typeface="Arial Unicode MS" pitchFamily="32" charset="0"/>
              </a:rPr>
              <a:t>PKD 49.41.Z</a:t>
            </a:r>
            <a:r>
              <a:rPr lang="en-GB" sz="1600" dirty="0" smtClean="0">
                <a:latin typeface="Arial Unicode MS" pitchFamily="32" charset="0"/>
              </a:rPr>
              <a:t>) – </a:t>
            </a:r>
            <a:r>
              <a:rPr lang="en-GB" sz="1600" dirty="0" err="1" smtClean="0">
                <a:latin typeface="Arial Unicode MS" pitchFamily="32" charset="0"/>
              </a:rPr>
              <a:t>według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obowiązującej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Polskiej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Klasyfikacji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Działalności</a:t>
            </a:r>
            <a:r>
              <a:rPr lang="en-GB" sz="1600" dirty="0" smtClean="0">
                <a:latin typeface="Arial Unicode MS" pitchFamily="32" charset="0"/>
              </a:rPr>
              <a:t>; </a:t>
            </a:r>
          </a:p>
          <a:p>
            <a:pPr lvl="2">
              <a:buFont typeface="Wingdings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600" dirty="0" smtClean="0">
                <a:latin typeface="Arial Unicode MS" pitchFamily="32" charset="0"/>
              </a:rPr>
              <a:t>Transport </a:t>
            </a:r>
            <a:r>
              <a:rPr lang="en-GB" sz="1600" dirty="0" err="1" smtClean="0">
                <a:latin typeface="Arial Unicode MS" pitchFamily="32" charset="0"/>
              </a:rPr>
              <a:t>drogowy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towarów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pojazdami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specjalizowanymi</a:t>
            </a:r>
            <a:r>
              <a:rPr lang="en-GB" sz="1600" dirty="0" smtClean="0">
                <a:latin typeface="Arial Unicode MS" pitchFamily="32" charset="0"/>
              </a:rPr>
              <a:t> (</a:t>
            </a:r>
            <a:r>
              <a:rPr lang="en-GB" sz="1600" dirty="0" err="1" smtClean="0">
                <a:latin typeface="Arial Unicode MS" pitchFamily="32" charset="0"/>
              </a:rPr>
              <a:t>kod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b="1" dirty="0" smtClean="0">
                <a:latin typeface="Arial Unicode MS" pitchFamily="32" charset="0"/>
              </a:rPr>
              <a:t>PKD 60.24.A</a:t>
            </a:r>
            <a:r>
              <a:rPr lang="en-GB" sz="1600" dirty="0" smtClean="0">
                <a:latin typeface="Arial Unicode MS" pitchFamily="32" charset="0"/>
              </a:rPr>
              <a:t>); </a:t>
            </a:r>
          </a:p>
          <a:p>
            <a:pPr lvl="2">
              <a:buFont typeface="Wingdings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600" dirty="0" smtClean="0">
                <a:latin typeface="Arial Unicode MS" pitchFamily="32" charset="0"/>
              </a:rPr>
              <a:t>Transport </a:t>
            </a:r>
            <a:r>
              <a:rPr lang="en-GB" sz="1600" dirty="0" err="1" smtClean="0">
                <a:latin typeface="Arial Unicode MS" pitchFamily="32" charset="0"/>
              </a:rPr>
              <a:t>drogowy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towarów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pojazdami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uniwersalnymi</a:t>
            </a:r>
            <a:r>
              <a:rPr lang="en-GB" sz="1600" dirty="0" smtClean="0">
                <a:latin typeface="Arial Unicode MS" pitchFamily="32" charset="0"/>
              </a:rPr>
              <a:t> (</a:t>
            </a:r>
            <a:r>
              <a:rPr lang="en-GB" sz="1600" dirty="0" err="1" smtClean="0">
                <a:latin typeface="Arial Unicode MS" pitchFamily="32" charset="0"/>
              </a:rPr>
              <a:t>kod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b="1" dirty="0" smtClean="0">
                <a:latin typeface="Arial Unicode MS" pitchFamily="32" charset="0"/>
              </a:rPr>
              <a:t>PKD 60.24.B</a:t>
            </a:r>
            <a:r>
              <a:rPr lang="en-GB" sz="1600" dirty="0" smtClean="0">
                <a:latin typeface="Arial Unicode MS" pitchFamily="32" charset="0"/>
              </a:rPr>
              <a:t>); </a:t>
            </a:r>
          </a:p>
          <a:p>
            <a:pPr lvl="2">
              <a:buFont typeface="Wingdings" pitchFamily="2" charset="2"/>
              <a:buChar char="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600" dirty="0" err="1" smtClean="0">
                <a:latin typeface="Arial Unicode MS" pitchFamily="32" charset="0"/>
              </a:rPr>
              <a:t>Wynajem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samochodów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ciężarowych</a:t>
            </a:r>
            <a:r>
              <a:rPr lang="en-GB" sz="1600" dirty="0" smtClean="0">
                <a:latin typeface="Arial Unicode MS" pitchFamily="32" charset="0"/>
              </a:rPr>
              <a:t> z </a:t>
            </a:r>
            <a:r>
              <a:rPr lang="en-GB" sz="1600" dirty="0" err="1" smtClean="0">
                <a:latin typeface="Arial Unicode MS" pitchFamily="32" charset="0"/>
              </a:rPr>
              <a:t>kierowcą</a:t>
            </a:r>
            <a:r>
              <a:rPr lang="en-GB" sz="1600" dirty="0" smtClean="0">
                <a:latin typeface="Arial Unicode MS" pitchFamily="32" charset="0"/>
              </a:rPr>
              <a:t> (</a:t>
            </a:r>
            <a:r>
              <a:rPr lang="en-GB" sz="1600" dirty="0" err="1" smtClean="0">
                <a:latin typeface="Arial Unicode MS" pitchFamily="32" charset="0"/>
              </a:rPr>
              <a:t>kod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b="1" dirty="0" smtClean="0">
                <a:latin typeface="Arial Unicode MS" pitchFamily="32" charset="0"/>
              </a:rPr>
              <a:t>PKD 60.24.C</a:t>
            </a:r>
            <a:r>
              <a:rPr lang="en-GB" sz="1600" dirty="0" smtClean="0">
                <a:latin typeface="Arial Unicode MS" pitchFamily="32" charset="0"/>
              </a:rPr>
              <a:t>) – </a:t>
            </a:r>
            <a:r>
              <a:rPr lang="en-GB" sz="1600" dirty="0" err="1" smtClean="0">
                <a:latin typeface="Arial Unicode MS" pitchFamily="32" charset="0"/>
              </a:rPr>
              <a:t>według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poprzednio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obowiązującej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Polskiej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Klasyfikacji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Działalności</a:t>
            </a:r>
            <a:r>
              <a:rPr lang="en-GB" sz="1600" dirty="0" smtClean="0">
                <a:latin typeface="Arial Unicode MS" pitchFamily="32" charset="0"/>
              </a:rPr>
              <a:t> </a:t>
            </a:r>
          </a:p>
          <a:p>
            <a:pPr lvl="1">
              <a:spcBef>
                <a:spcPts val="4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600" dirty="0" err="1" smtClean="0">
                <a:latin typeface="Arial Unicode MS" pitchFamily="32" charset="0"/>
              </a:rPr>
              <a:t>Ograniczenie</a:t>
            </a:r>
            <a:r>
              <a:rPr lang="en-GB" sz="1600" dirty="0" smtClean="0">
                <a:latin typeface="Arial Unicode MS" pitchFamily="32" charset="0"/>
              </a:rPr>
              <a:t> to, </a:t>
            </a:r>
            <a:r>
              <a:rPr lang="en-GB" sz="1600" dirty="0" err="1" smtClean="0">
                <a:latin typeface="Arial Unicode MS" pitchFamily="32" charset="0"/>
              </a:rPr>
              <a:t>nie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obejmuje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innych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elementów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kosztów</a:t>
            </a:r>
            <a:r>
              <a:rPr lang="en-GB" sz="1600" dirty="0" smtClean="0">
                <a:latin typeface="Arial Unicode MS" pitchFamily="32" charset="0"/>
              </a:rPr>
              <a:t> kwalifikowalnych w </a:t>
            </a:r>
            <a:r>
              <a:rPr lang="en-GB" sz="1600" dirty="0" err="1" smtClean="0">
                <a:latin typeface="Arial Unicode MS" pitchFamily="32" charset="0"/>
              </a:rPr>
              <a:t>operacjach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realizowanych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przez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Wnioskodawców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prowadzących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działalność</a:t>
            </a:r>
            <a:r>
              <a:rPr lang="en-GB" sz="1600" dirty="0" smtClean="0">
                <a:latin typeface="Arial Unicode MS" pitchFamily="32" charset="0"/>
              </a:rPr>
              <a:t> w ramach </a:t>
            </a:r>
            <a:r>
              <a:rPr lang="en-GB" sz="1600" dirty="0" err="1" smtClean="0">
                <a:latin typeface="Arial Unicode MS" pitchFamily="32" charset="0"/>
              </a:rPr>
              <a:t>ww</a:t>
            </a:r>
            <a:r>
              <a:rPr lang="en-GB" sz="1600" dirty="0" smtClean="0">
                <a:latin typeface="Arial Unicode MS" pitchFamily="32" charset="0"/>
              </a:rPr>
              <a:t>. </a:t>
            </a:r>
            <a:r>
              <a:rPr lang="en-GB" sz="1600" dirty="0" err="1" smtClean="0">
                <a:latin typeface="Arial Unicode MS" pitchFamily="32" charset="0"/>
              </a:rPr>
              <a:t>kodów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b="1" dirty="0" smtClean="0">
                <a:latin typeface="Arial Unicode MS" pitchFamily="32" charset="0"/>
              </a:rPr>
              <a:t>PKD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err="1" smtClean="0">
                <a:latin typeface="Arial Unicode MS" pitchFamily="32" charset="0"/>
              </a:rPr>
              <a:t>Koszty</a:t>
            </a:r>
            <a:r>
              <a:rPr lang="en-GB" sz="4400" b="1" dirty="0" smtClean="0">
                <a:latin typeface="Arial Unicode MS" pitchFamily="32" charset="0"/>
              </a:rPr>
              <a:t> </a:t>
            </a:r>
            <a:r>
              <a:rPr lang="en-GB" sz="4400" b="1" dirty="0" err="1" smtClean="0">
                <a:latin typeface="Arial Unicode MS" pitchFamily="32" charset="0"/>
              </a:rPr>
              <a:t>kwalifikowane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790950"/>
          </a:xfrm>
        </p:spPr>
        <p:txBody>
          <a:bodyPr>
            <a:normAutofit fontScale="92500" lnSpcReduction="20000"/>
          </a:bodyPr>
          <a:lstStyle/>
          <a:p>
            <a:pPr marL="704850" lvl="1" indent="-530225">
              <a:lnSpc>
                <a:spcPct val="11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ogólne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które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są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bezpośrednio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związane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przygotowaniem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realizacją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, w </a:t>
            </a:r>
            <a:r>
              <a:rPr lang="en-GB" sz="1800" dirty="0" err="1" smtClean="0">
                <a:latin typeface="Arial Unicode MS" pitchFamily="32" charset="0"/>
              </a:rPr>
              <a:t>wysokości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przekraczającej</a:t>
            </a:r>
            <a:r>
              <a:rPr lang="en-GB" sz="1800" dirty="0" smtClean="0">
                <a:latin typeface="Arial Unicode MS" pitchFamily="32" charset="0"/>
              </a:rPr>
              <a:t> 10 % </a:t>
            </a:r>
            <a:r>
              <a:rPr lang="en-GB" sz="1800" dirty="0" err="1" smtClean="0">
                <a:latin typeface="Arial Unicode MS" pitchFamily="32" charset="0"/>
              </a:rPr>
              <a:t>pozostałych</a:t>
            </a:r>
            <a:r>
              <a:rPr lang="en-GB" sz="1800" dirty="0" smtClean="0">
                <a:latin typeface="Arial Unicode MS" pitchFamily="32" charset="0"/>
              </a:rPr>
              <a:t> kwalifikowalnych </a:t>
            </a:r>
            <a:r>
              <a:rPr lang="en-GB" sz="1800" dirty="0" err="1" smtClean="0">
                <a:latin typeface="Arial Unicode MS" pitchFamily="32" charset="0"/>
              </a:rPr>
              <a:t>kosztów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inwestycyjnych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objętych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współfinansowaniem</a:t>
            </a:r>
            <a:r>
              <a:rPr lang="en-GB" sz="1800" dirty="0" smtClean="0">
                <a:latin typeface="Arial Unicode MS" pitchFamily="32" charset="0"/>
              </a:rPr>
              <a:t>, w </a:t>
            </a:r>
            <a:r>
              <a:rPr lang="en-GB" sz="1800" dirty="0" err="1" smtClean="0">
                <a:latin typeface="Arial Unicode MS" pitchFamily="32" charset="0"/>
              </a:rPr>
              <a:t>tym</a:t>
            </a:r>
            <a:r>
              <a:rPr lang="en-GB" sz="1800" dirty="0" smtClean="0">
                <a:latin typeface="Arial Unicode MS" pitchFamily="32" charset="0"/>
              </a:rPr>
              <a:t>:</a:t>
            </a:r>
          </a:p>
          <a:p>
            <a:pPr marL="1071563" lvl="2" indent="-184150">
              <a:lnSpc>
                <a:spcPct val="11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związane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przygotowaniem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dokumentacji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technicznej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, w </a:t>
            </a:r>
            <a:r>
              <a:rPr lang="en-GB" sz="1800" dirty="0" err="1" smtClean="0">
                <a:latin typeface="Arial Unicode MS" pitchFamily="32" charset="0"/>
              </a:rPr>
              <a:t>szczególności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:</a:t>
            </a:r>
          </a:p>
          <a:p>
            <a:pPr marL="1516063" lvl="3" indent="-260350">
              <a:lnSpc>
                <a:spcPct val="110000"/>
              </a:lnSpc>
              <a:spcBef>
                <a:spcPts val="35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400" dirty="0" err="1" smtClean="0">
                <a:latin typeface="Arial Unicode MS" pitchFamily="32" charset="0"/>
              </a:rPr>
              <a:t>kosztorysów</a:t>
            </a:r>
            <a:r>
              <a:rPr lang="en-GB" sz="1400" dirty="0" smtClean="0">
                <a:latin typeface="Arial Unicode MS" pitchFamily="32" charset="0"/>
              </a:rPr>
              <a:t>,</a:t>
            </a:r>
          </a:p>
          <a:p>
            <a:pPr marL="1516063" lvl="3" indent="-260350">
              <a:lnSpc>
                <a:spcPct val="110000"/>
              </a:lnSpc>
              <a:spcBef>
                <a:spcPts val="35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400" dirty="0" err="1" smtClean="0">
                <a:latin typeface="Arial Unicode MS" pitchFamily="32" charset="0"/>
              </a:rPr>
              <a:t>projektów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architektonicznych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lub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budowlanych</a:t>
            </a:r>
            <a:r>
              <a:rPr lang="en-GB" sz="1400" dirty="0" smtClean="0">
                <a:latin typeface="Arial Unicode MS" pitchFamily="32" charset="0"/>
              </a:rPr>
              <a:t>,</a:t>
            </a:r>
          </a:p>
          <a:p>
            <a:pPr marL="1516063" lvl="3" indent="-260350">
              <a:lnSpc>
                <a:spcPct val="110000"/>
              </a:lnSpc>
              <a:spcBef>
                <a:spcPts val="35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400" dirty="0" err="1" smtClean="0">
                <a:latin typeface="Arial Unicode MS" pitchFamily="32" charset="0"/>
              </a:rPr>
              <a:t>ocen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lub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raportów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oddziaływania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na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środowisko</a:t>
            </a:r>
            <a:r>
              <a:rPr lang="en-GB" sz="1400" dirty="0" smtClean="0">
                <a:latin typeface="Arial Unicode MS" pitchFamily="32" charset="0"/>
              </a:rPr>
              <a:t>,</a:t>
            </a:r>
          </a:p>
          <a:p>
            <a:pPr marL="1516063" lvl="3" indent="-260350">
              <a:lnSpc>
                <a:spcPct val="110000"/>
              </a:lnSpc>
              <a:spcBef>
                <a:spcPts val="35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400" dirty="0" err="1" smtClean="0">
                <a:latin typeface="Arial Unicode MS" pitchFamily="32" charset="0"/>
              </a:rPr>
              <a:t>dokumentacji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geologicznej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lub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hydrologicznej</a:t>
            </a:r>
            <a:r>
              <a:rPr lang="en-GB" sz="1400" dirty="0" smtClean="0">
                <a:latin typeface="Arial Unicode MS" pitchFamily="32" charset="0"/>
              </a:rPr>
              <a:t>,</a:t>
            </a:r>
          </a:p>
          <a:p>
            <a:pPr marL="1516063" lvl="3" indent="-260350">
              <a:lnSpc>
                <a:spcPct val="110000"/>
              </a:lnSpc>
              <a:spcBef>
                <a:spcPts val="35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400" dirty="0" err="1" smtClean="0">
                <a:latin typeface="Arial Unicode MS" pitchFamily="32" charset="0"/>
              </a:rPr>
              <a:t>wypisów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i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wyrysów</a:t>
            </a:r>
            <a:r>
              <a:rPr lang="en-GB" sz="1400" dirty="0" smtClean="0">
                <a:latin typeface="Arial Unicode MS" pitchFamily="32" charset="0"/>
              </a:rPr>
              <a:t> z </a:t>
            </a:r>
            <a:r>
              <a:rPr lang="en-GB" sz="1400" dirty="0" err="1" smtClean="0">
                <a:latin typeface="Arial Unicode MS" pitchFamily="32" charset="0"/>
              </a:rPr>
              <a:t>katastru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nieruchomości</a:t>
            </a:r>
            <a:r>
              <a:rPr lang="en-GB" sz="1400" dirty="0" smtClean="0">
                <a:latin typeface="Arial Unicode MS" pitchFamily="32" charset="0"/>
              </a:rPr>
              <a:t>,</a:t>
            </a:r>
          </a:p>
          <a:p>
            <a:pPr marL="1516063" lvl="3" indent="-260350">
              <a:lnSpc>
                <a:spcPct val="110000"/>
              </a:lnSpc>
              <a:spcBef>
                <a:spcPts val="35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400" dirty="0" err="1" smtClean="0">
                <a:latin typeface="Arial Unicode MS" pitchFamily="32" charset="0"/>
              </a:rPr>
              <a:t>projektów</a:t>
            </a:r>
            <a:r>
              <a:rPr lang="en-GB" sz="1400" dirty="0" smtClean="0">
                <a:latin typeface="Arial Unicode MS" pitchFamily="32" charset="0"/>
              </a:rPr>
              <a:t> </a:t>
            </a:r>
            <a:r>
              <a:rPr lang="en-GB" sz="1400" dirty="0" err="1" smtClean="0">
                <a:latin typeface="Arial Unicode MS" pitchFamily="32" charset="0"/>
              </a:rPr>
              <a:t>technologicznych</a:t>
            </a:r>
            <a:r>
              <a:rPr lang="en-GB" sz="1400" dirty="0" smtClean="0">
                <a:latin typeface="Arial Unicode MS" pitchFamily="32" charset="0"/>
              </a:rPr>
              <a:t>,</a:t>
            </a:r>
          </a:p>
          <a:p>
            <a:pPr marL="1071563" lvl="2" indent="-184150">
              <a:lnSpc>
                <a:spcPct val="11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opłaty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patenty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licencje</a:t>
            </a:r>
            <a:r>
              <a:rPr lang="en-GB" sz="1800" dirty="0" smtClean="0">
                <a:latin typeface="Arial Unicode MS" pitchFamily="32" charset="0"/>
              </a:rPr>
              <a:t>,</a:t>
            </a:r>
          </a:p>
          <a:p>
            <a:pPr marL="1071563" lvl="2" indent="-184150">
              <a:lnSpc>
                <a:spcPct val="110000"/>
              </a:lnSpc>
              <a:spcBef>
                <a:spcPts val="35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sprawozdania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nadzoru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inwestorskiego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autorskiego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oraz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związane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kierowaniem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robotami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budowlanymi</a:t>
            </a:r>
            <a:endParaRPr lang="en-GB" sz="1800" dirty="0" smtClean="0">
              <a:latin typeface="Arial Unicode MS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latin typeface="Arial Unicode MS" pitchFamily="32" charset="0"/>
              </a:rPr>
              <a:t>Koszty</a:t>
            </a:r>
            <a:r>
              <a:rPr lang="en-GB" sz="4400" b="1" dirty="0" smtClean="0">
                <a:latin typeface="Arial Unicode MS" pitchFamily="32" charset="0"/>
              </a:rPr>
              <a:t> </a:t>
            </a:r>
            <a:r>
              <a:rPr lang="en-GB" sz="4400" b="1" dirty="0" err="1" smtClean="0">
                <a:latin typeface="Arial Unicode MS" pitchFamily="32" charset="0"/>
              </a:rPr>
              <a:t>kwalifikowane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491630"/>
            <a:ext cx="8153400" cy="3137520"/>
          </a:xfrm>
        </p:spPr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GB" sz="2000" dirty="0" err="1" smtClean="0">
                <a:latin typeface="Arial Unicode MS" pitchFamily="32" charset="0"/>
              </a:rPr>
              <a:t>raty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zapłacone</a:t>
            </a:r>
            <a:r>
              <a:rPr lang="en-GB" sz="2000" dirty="0" smtClean="0">
                <a:latin typeface="Arial Unicode MS" pitchFamily="32" charset="0"/>
              </a:rPr>
              <a:t>  </a:t>
            </a:r>
            <a:r>
              <a:rPr lang="en-GB" sz="2000" dirty="0" err="1" smtClean="0">
                <a:latin typeface="Arial Unicode MS" pitchFamily="32" charset="0"/>
              </a:rPr>
              <a:t>tytułem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wykonania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umowy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leasingu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/>
              <a:t> </a:t>
            </a:r>
            <a:r>
              <a:rPr lang="en-GB" sz="2000" dirty="0" err="1" smtClean="0">
                <a:latin typeface="Arial Unicode MS" pitchFamily="32" charset="0"/>
              </a:rPr>
              <a:t>przekraczające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ceny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netto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nabycia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rzeczy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jeżeli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przeniesienie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własności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tych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rzeczy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beneficjenta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nastąpi</a:t>
            </a:r>
            <a:r>
              <a:rPr lang="en-GB" sz="2000" dirty="0" smtClean="0">
                <a:latin typeface="Arial Unicode MS" pitchFamily="32" charset="0"/>
              </a:rPr>
              <a:t> w </a:t>
            </a:r>
            <a:r>
              <a:rPr lang="en-GB" sz="2000" dirty="0" err="1" smtClean="0">
                <a:latin typeface="Arial Unicode MS" pitchFamily="32" charset="0"/>
              </a:rPr>
              <a:t>okresie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realizacji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operacji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lecz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później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niż</a:t>
            </a:r>
            <a:r>
              <a:rPr lang="en-GB" sz="2000" dirty="0" smtClean="0">
                <a:latin typeface="Arial Unicode MS" pitchFamily="32" charset="0"/>
              </a:rPr>
              <a:t> do </a:t>
            </a:r>
            <a:r>
              <a:rPr lang="en-GB" sz="2000" dirty="0" err="1" smtClean="0">
                <a:latin typeface="Arial Unicode MS" pitchFamily="32" charset="0"/>
              </a:rPr>
              <a:t>dnia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złożenia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wniosku</a:t>
            </a:r>
            <a:r>
              <a:rPr lang="en-GB" sz="2000" dirty="0" smtClean="0">
                <a:latin typeface="Arial Unicode MS" pitchFamily="32" charset="0"/>
              </a:rPr>
              <a:t> o </a:t>
            </a:r>
            <a:r>
              <a:rPr lang="en-GB" sz="2000" dirty="0" err="1" smtClean="0">
                <a:latin typeface="Arial Unicode MS" pitchFamily="32" charset="0"/>
              </a:rPr>
              <a:t>płatność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ostateczną</a:t>
            </a:r>
            <a:r>
              <a:rPr lang="en-GB" sz="2000" dirty="0" smtClean="0">
                <a:latin typeface="Arial Unicode MS" pitchFamily="32" charset="0"/>
              </a:rPr>
              <a:t>.</a:t>
            </a:r>
            <a:r>
              <a:rPr lang="en-GB" sz="2000" i="1" dirty="0" smtClean="0">
                <a:latin typeface="Arial Unicode MS" pitchFamily="32" charset="0"/>
              </a:rPr>
              <a:t>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 smtClean="0">
                <a:solidFill>
                  <a:srgbClr val="FF0000"/>
                </a:solidFill>
                <a:latin typeface="Arial Unicode MS" pitchFamily="32" charset="0"/>
              </a:rPr>
              <a:t>Koszty</a:t>
            </a:r>
            <a:r>
              <a:rPr lang="en-GB" sz="4000" b="1" dirty="0" smtClean="0">
                <a:solidFill>
                  <a:srgbClr val="FF0000"/>
                </a:solidFill>
                <a:latin typeface="Arial Unicode MS" pitchFamily="32" charset="0"/>
              </a:rPr>
              <a:t> </a:t>
            </a:r>
            <a:r>
              <a:rPr lang="pl-PL" sz="4000" b="1" dirty="0" smtClean="0">
                <a:solidFill>
                  <a:srgbClr val="FF0000"/>
                </a:solidFill>
                <a:latin typeface="Arial Unicode MS" pitchFamily="32" charset="0"/>
              </a:rPr>
              <a:t>nie</a:t>
            </a:r>
            <a:r>
              <a:rPr lang="en-GB" sz="4000" b="1" dirty="0" err="1" smtClean="0">
                <a:solidFill>
                  <a:srgbClr val="FF0000"/>
                </a:solidFill>
                <a:latin typeface="Arial Unicode MS" pitchFamily="32" charset="0"/>
              </a:rPr>
              <a:t>kwalifikowane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153400" cy="3276600"/>
          </a:xfrm>
        </p:spPr>
        <p:txBody>
          <a:bodyPr/>
          <a:lstStyle/>
          <a:p>
            <a:pPr marL="704850" lvl="1" indent="-530225"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podat</a:t>
            </a:r>
            <a:r>
              <a:rPr lang="en-GB" sz="2000" dirty="0" err="1" smtClean="0"/>
              <a:t>ek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od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towarów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usług</a:t>
            </a:r>
            <a:r>
              <a:rPr lang="en-GB" sz="2000" dirty="0" smtClean="0">
                <a:latin typeface="Arial Unicode MS" pitchFamily="32" charset="0"/>
              </a:rPr>
              <a:t> (VAT);</a:t>
            </a:r>
          </a:p>
          <a:p>
            <a:pPr marL="704850" lvl="1" indent="-530225"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zakup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rzeczy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używanych</a:t>
            </a:r>
            <a:endParaRPr lang="en-GB" sz="2000" dirty="0" smtClean="0">
              <a:latin typeface="Arial Unicode MS" pitchFamily="32" charset="0"/>
            </a:endParaRPr>
          </a:p>
          <a:p>
            <a:pPr marL="704850" lvl="1" indent="-530225"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2000" dirty="0" err="1" smtClean="0"/>
              <a:t>zakup</a:t>
            </a:r>
            <a:r>
              <a:rPr lang="en-GB" sz="2000" dirty="0" smtClean="0"/>
              <a:t> </a:t>
            </a:r>
            <a:r>
              <a:rPr lang="en-GB" sz="2000" dirty="0" err="1" smtClean="0"/>
              <a:t>środków</a:t>
            </a:r>
            <a:r>
              <a:rPr lang="en-GB" sz="2000" dirty="0" smtClean="0"/>
              <a:t> </a:t>
            </a:r>
            <a:r>
              <a:rPr lang="en-GB" sz="2000" dirty="0" err="1" smtClean="0"/>
              <a:t>transportu</a:t>
            </a:r>
            <a:r>
              <a:rPr lang="en-GB" sz="2000" dirty="0" smtClean="0"/>
              <a:t> </a:t>
            </a:r>
            <a:r>
              <a:rPr lang="en-GB" sz="2000" dirty="0" err="1" smtClean="0"/>
              <a:t>przez</a:t>
            </a:r>
            <a:r>
              <a:rPr lang="en-GB" sz="2000" dirty="0" smtClean="0"/>
              <a:t> </a:t>
            </a:r>
            <a:r>
              <a:rPr lang="en-GB" sz="2000" dirty="0" err="1" smtClean="0"/>
              <a:t>firmy</a:t>
            </a:r>
            <a:r>
              <a:rPr lang="en-GB" sz="2000" dirty="0" smtClean="0"/>
              <a:t> </a:t>
            </a:r>
            <a:r>
              <a:rPr lang="en-GB" sz="2000" dirty="0" err="1" smtClean="0"/>
              <a:t>prowadzące</a:t>
            </a:r>
            <a:r>
              <a:rPr lang="en-GB" sz="2000" dirty="0" smtClean="0"/>
              <a:t> </a:t>
            </a:r>
            <a:r>
              <a:rPr lang="en-GB" sz="2000" dirty="0" err="1" smtClean="0"/>
              <a:t>działalność</a:t>
            </a:r>
            <a:r>
              <a:rPr lang="en-GB" sz="2000" dirty="0" smtClean="0"/>
              <a:t> w </a:t>
            </a:r>
            <a:r>
              <a:rPr lang="en-GB" sz="2000" dirty="0" err="1" smtClean="0"/>
              <a:t>formie</a:t>
            </a:r>
            <a:r>
              <a:rPr lang="en-GB" sz="2000" dirty="0" smtClean="0"/>
              <a:t> </a:t>
            </a:r>
            <a:r>
              <a:rPr lang="en-GB" sz="2000" dirty="0" err="1" smtClean="0"/>
              <a:t>usług</a:t>
            </a:r>
            <a:r>
              <a:rPr lang="en-GB" sz="2000" dirty="0" smtClean="0"/>
              <a:t> </a:t>
            </a:r>
            <a:r>
              <a:rPr lang="en-GB" sz="2000" dirty="0" err="1" smtClean="0"/>
              <a:t>transportowych</a:t>
            </a:r>
            <a:r>
              <a:rPr lang="en-GB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err="1" smtClean="0">
                <a:latin typeface="Arial Unicode MS" pitchFamily="32" charset="0"/>
              </a:rPr>
              <a:t>Poziom</a:t>
            </a:r>
            <a:r>
              <a:rPr lang="en-GB" sz="4400" b="1" dirty="0" smtClean="0">
                <a:latin typeface="Arial Unicode MS" pitchFamily="32" charset="0"/>
              </a:rPr>
              <a:t> </a:t>
            </a:r>
            <a:r>
              <a:rPr lang="en-GB" sz="4400" b="1" dirty="0" err="1" smtClean="0">
                <a:latin typeface="Arial Unicode MS" pitchFamily="32" charset="0"/>
              </a:rPr>
              <a:t>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790950"/>
          </a:xfrm>
        </p:spPr>
        <p:txBody>
          <a:bodyPr>
            <a:normAutofit fontScale="70000" lnSpcReduction="20000"/>
          </a:bodyPr>
          <a:lstStyle/>
          <a:p>
            <a:pPr marL="169863" indent="-169863">
              <a:lnSpc>
                <a:spcPct val="11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Refundacji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podlega</a:t>
            </a:r>
            <a:r>
              <a:rPr lang="en-GB" sz="3200" dirty="0" smtClean="0">
                <a:latin typeface="Arial Unicode MS" pitchFamily="32" charset="0"/>
              </a:rPr>
              <a:t> do </a:t>
            </a:r>
            <a:r>
              <a:rPr lang="en-GB" sz="3200" b="1" dirty="0" smtClean="0">
                <a:solidFill>
                  <a:srgbClr val="FF0000"/>
                </a:solidFill>
                <a:latin typeface="Arial Unicode MS" pitchFamily="32" charset="0"/>
              </a:rPr>
              <a:t>50%</a:t>
            </a:r>
            <a:r>
              <a:rPr lang="en-GB" sz="3200" b="1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kosztów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kwalifikowanych</a:t>
            </a:r>
            <a:r>
              <a:rPr lang="pl-PL" sz="3200" dirty="0" smtClean="0">
                <a:latin typeface="Arial Unicode MS" pitchFamily="32" charset="0"/>
              </a:rPr>
              <a:t> lub</a:t>
            </a:r>
          </a:p>
          <a:p>
            <a:pPr marL="169863" indent="-169863">
              <a:lnSpc>
                <a:spcPct val="11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pl-PL" sz="3200" b="1" dirty="0" smtClean="0">
                <a:solidFill>
                  <a:srgbClr val="FF0000"/>
                </a:solidFill>
                <a:latin typeface="Arial Unicode MS" pitchFamily="32" charset="0"/>
              </a:rPr>
              <a:t>80%</a:t>
            </a:r>
            <a:r>
              <a:rPr lang="pl-PL" sz="3200" b="1" dirty="0" smtClean="0">
                <a:latin typeface="Arial Unicode MS" pitchFamily="32" charset="0"/>
              </a:rPr>
              <a:t> </a:t>
            </a:r>
            <a:r>
              <a:rPr lang="pl-PL" sz="3200" dirty="0" smtClean="0">
                <a:latin typeface="Arial Unicode MS" pitchFamily="32" charset="0"/>
              </a:rPr>
              <a:t>- w przypadku wystąpienia szkody w gospodarstwie rolnika, </a:t>
            </a:r>
            <a:r>
              <a:rPr lang="pl-PL" sz="3200" dirty="0" err="1" smtClean="0">
                <a:latin typeface="Arial Unicode MS" pitchFamily="32" charset="0"/>
              </a:rPr>
              <a:t>sowodowanej</a:t>
            </a:r>
            <a:r>
              <a:rPr lang="pl-PL" sz="3200" dirty="0" smtClean="0">
                <a:latin typeface="Arial Unicode MS" pitchFamily="32" charset="0"/>
              </a:rPr>
              <a:t> przez powódź lub obsunięcie się ziemi w rozumieniu przepisów o ubezpieczeniach upraw rolnych i zwierząt gospodarskich</a:t>
            </a:r>
            <a:endParaRPr lang="en-GB" sz="3200" dirty="0" smtClean="0">
              <a:latin typeface="Arial Unicode MS" pitchFamily="32" charset="0"/>
            </a:endParaRPr>
          </a:p>
          <a:p>
            <a:pPr marL="169863" indent="-169863">
              <a:lnSpc>
                <a:spcPct val="110000"/>
              </a:lnSpc>
              <a:spcBef>
                <a:spcPts val="400"/>
              </a:spcBef>
              <a:buFont typeface="Wingdings" pitchFamily="2" charset="2"/>
              <a:buNone/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endParaRPr lang="en-GB" sz="3200" dirty="0" smtClean="0"/>
          </a:p>
          <a:p>
            <a:pPr marL="169863" indent="-169863">
              <a:lnSpc>
                <a:spcPct val="11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Pomoc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przyznana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jednemu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beneficjentowi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nie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może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przekroczyć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Unicode MS" pitchFamily="32" charset="0"/>
              </a:rPr>
              <a:t>100 </a:t>
            </a:r>
            <a:r>
              <a:rPr lang="en-GB" sz="3200" b="1" dirty="0" err="1" smtClean="0">
                <a:solidFill>
                  <a:srgbClr val="FF0000"/>
                </a:solidFill>
                <a:latin typeface="Arial Unicode MS" pitchFamily="32" charset="0"/>
              </a:rPr>
              <a:t>tys</a:t>
            </a:r>
            <a:r>
              <a:rPr lang="en-GB" sz="3200" b="1" dirty="0" smtClean="0">
                <a:solidFill>
                  <a:srgbClr val="FF0000"/>
                </a:solidFill>
                <a:latin typeface="Arial Unicode MS" pitchFamily="32" charset="0"/>
              </a:rPr>
              <a:t>. </a:t>
            </a:r>
            <a:r>
              <a:rPr lang="en-GB" sz="3200" dirty="0" err="1" smtClean="0">
                <a:solidFill>
                  <a:srgbClr val="FF0000"/>
                </a:solidFill>
                <a:latin typeface="Arial Unicode MS" pitchFamily="32" charset="0"/>
              </a:rPr>
              <a:t>złotych</a:t>
            </a:r>
            <a:r>
              <a:rPr lang="en-GB" sz="3200" dirty="0" smtClean="0">
                <a:latin typeface="Arial Unicode MS" pitchFamily="32" charset="0"/>
              </a:rPr>
              <a:t>. </a:t>
            </a:r>
            <a:endParaRPr lang="pl-PL" sz="3200" dirty="0" smtClean="0">
              <a:latin typeface="Arial Unicode MS" pitchFamily="32" charset="0"/>
            </a:endParaRPr>
          </a:p>
          <a:p>
            <a:pPr marL="169863" indent="-169863">
              <a:lnSpc>
                <a:spcPct val="110000"/>
              </a:lnSpc>
              <a:spcBef>
                <a:spcPts val="400"/>
              </a:spcBef>
              <a:buNone/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pl-PL" sz="3200" dirty="0" smtClean="0">
                <a:latin typeface="Arial Unicode MS" pitchFamily="32" charset="0"/>
              </a:rPr>
              <a:t>	(w LGD Bory Tucholskie preferowana kwota wsparcia w ramach jednego wniosku – do 40 tys. )</a:t>
            </a:r>
            <a:endParaRPr lang="en-GB" sz="3200" dirty="0" smtClean="0">
              <a:latin typeface="Arial Unicode MS" pitchFamily="32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/>
              <a:t>Działanie 4.1 Wdrażanie LSR</a:t>
            </a:r>
            <a:br>
              <a:rPr lang="pl-PL" sz="3200" smtClean="0"/>
            </a:br>
            <a:r>
              <a:rPr lang="pl-PL" sz="2400" smtClean="0"/>
              <a:t>- terminy</a:t>
            </a:r>
            <a:endParaRPr lang="en-GB" sz="24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352550"/>
            <a:ext cx="8153400" cy="352345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pl-PL" sz="2000" b="0" dirty="0" smtClean="0"/>
              <a:t>termin składania wniosków: po upływie </a:t>
            </a:r>
            <a:r>
              <a:rPr lang="pl-PL" sz="2000" b="0" u="sng" dirty="0" smtClean="0"/>
              <a:t>14 dni</a:t>
            </a:r>
            <a:r>
              <a:rPr lang="pl-PL" sz="2000" b="0" dirty="0" smtClean="0"/>
              <a:t> od dnia ogłoszenia naboru, </a:t>
            </a:r>
            <a:r>
              <a:rPr lang="pl-PL" sz="2000" b="0" dirty="0" smtClean="0">
                <a:solidFill>
                  <a:srgbClr val="FF3300"/>
                </a:solidFill>
              </a:rPr>
              <a:t>(nabór ogłasza na wniosek LGD właściwa IW),</a:t>
            </a:r>
          </a:p>
          <a:p>
            <a:r>
              <a:rPr lang="en-GB" sz="2000" dirty="0" err="1" smtClean="0">
                <a:latin typeface="Arial Unicode MS" pitchFamily="32" charset="0"/>
              </a:rPr>
              <a:t>wniosek</a:t>
            </a:r>
            <a:r>
              <a:rPr lang="en-GB" sz="2000" dirty="0" smtClean="0">
                <a:latin typeface="Arial Unicode MS" pitchFamily="32" charset="0"/>
              </a:rPr>
              <a:t> o </a:t>
            </a:r>
            <a:r>
              <a:rPr lang="en-GB" sz="2000" dirty="0" err="1" smtClean="0">
                <a:latin typeface="Arial Unicode MS" pitchFamily="32" charset="0"/>
              </a:rPr>
              <a:t>przyznanie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pomocy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składa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się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osobiście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albo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przez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upoważnioną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osobę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bezpośrednio</a:t>
            </a:r>
            <a:r>
              <a:rPr lang="en-GB" sz="2000" dirty="0" smtClean="0">
                <a:latin typeface="Arial Unicode MS" pitchFamily="32" charset="0"/>
              </a:rPr>
              <a:t>, w </a:t>
            </a:r>
            <a:r>
              <a:rPr lang="pl-PL" sz="2000" dirty="0" smtClean="0"/>
              <a:t>siedzibie LGD </a:t>
            </a:r>
            <a:r>
              <a:rPr lang="pl-PL" sz="1800" dirty="0" smtClean="0"/>
              <a:t>u. </a:t>
            </a:r>
            <a:r>
              <a:rPr lang="pl-PL" sz="1800" smtClean="0"/>
              <a:t>Murowa 8</a:t>
            </a:r>
            <a:r>
              <a:rPr lang="pl-PL" sz="1800" smtClean="0"/>
              <a:t>, </a:t>
            </a:r>
            <a:r>
              <a:rPr lang="pl-PL" sz="1800" dirty="0" smtClean="0"/>
              <a:t>89-500 Tuchola  (jeśli nabór jest w ramach realizacji LSR)</a:t>
            </a:r>
            <a:endParaRPr lang="pl-PL" sz="2000" b="0" dirty="0" smtClean="0">
              <a:solidFill>
                <a:srgbClr val="FF3300"/>
              </a:solidFill>
            </a:endParaRPr>
          </a:p>
          <a:p>
            <a:pPr eaLnBrk="1" hangingPunct="1"/>
            <a:endParaRPr lang="pl-PL" sz="2000" b="0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pl-PL" sz="2000" b="0" dirty="0" smtClean="0"/>
              <a:t>LGD, dokonuje wyboru operacji na podstawie </a:t>
            </a:r>
            <a:r>
              <a:rPr lang="pl-PL" sz="2000" b="0" dirty="0" smtClean="0">
                <a:hlinkClick r:id="rId2" action="ppaction://hlinkfile"/>
              </a:rPr>
              <a:t>kryteriów określonych w LSR, </a:t>
            </a:r>
            <a:r>
              <a:rPr lang="pl-PL" sz="2000" b="0" dirty="0" smtClean="0"/>
              <a:t>spośród operacji zgodnych z LSR, </a:t>
            </a:r>
            <a:r>
              <a:rPr lang="pl-PL" sz="2000" b="0" dirty="0" smtClean="0">
                <a:solidFill>
                  <a:srgbClr val="FF3300"/>
                </a:solidFill>
              </a:rPr>
              <a:t>w terminie 21 dni/45 dni</a:t>
            </a:r>
            <a:r>
              <a:rPr lang="pl-PL" sz="2000" b="0" dirty="0" smtClean="0"/>
              <a:t> od dnia w którym upłynął termin składania wniosków,</a:t>
            </a:r>
          </a:p>
          <a:p>
            <a:pPr eaLnBrk="1" hangingPunct="1">
              <a:buNone/>
            </a:pPr>
            <a:endParaRPr lang="pl-PL" sz="2000" b="0" dirty="0" smtClean="0"/>
          </a:p>
          <a:p>
            <a:pPr eaLnBrk="1" hangingPunct="1"/>
            <a:r>
              <a:rPr lang="pl-PL" sz="2000" b="0" dirty="0" smtClean="0"/>
              <a:t>LGD </a:t>
            </a:r>
            <a:r>
              <a:rPr lang="pl-PL" sz="2000" b="0" dirty="0" smtClean="0">
                <a:solidFill>
                  <a:srgbClr val="FF3300"/>
                </a:solidFill>
              </a:rPr>
              <a:t>w terminie 14 dni/45 dni</a:t>
            </a:r>
            <a:r>
              <a:rPr lang="pl-PL" sz="2000" b="0" dirty="0" smtClean="0"/>
              <a:t> od dnia dokonania wybory operacji informuje wnioskodawcę</a:t>
            </a:r>
          </a:p>
          <a:p>
            <a:pPr eaLnBrk="1" hangingPunct="1"/>
            <a:endParaRPr lang="en-GB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/>
              <a:t>Działanie 4.1 Wdrażanie LSR</a:t>
            </a:r>
            <a:br>
              <a:rPr lang="pl-PL" sz="3200" smtClean="0"/>
            </a:br>
            <a:r>
              <a:rPr lang="pl-PL" sz="2400" smtClean="0"/>
              <a:t>- terminy</a:t>
            </a:r>
            <a:endParaRPr lang="en-GB" sz="24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z="2000" dirty="0" smtClean="0">
              <a:latin typeface="Arial" pitchFamily="34" charset="0"/>
            </a:endParaRPr>
          </a:p>
          <a:p>
            <a:pPr eaLnBrk="1" hangingPunct="1"/>
            <a:r>
              <a:rPr lang="pl-PL" sz="2000" b="0" dirty="0" smtClean="0"/>
              <a:t>LGD sporządza listę wybranych operacji, ustalając ich kolejność wg ilości uzyskanych punktów w ramach oceny spełnienia kryteriów i listę wraz z wnioskami </a:t>
            </a:r>
            <a:r>
              <a:rPr lang="pl-PL" sz="2000" b="0" u="sng" dirty="0" smtClean="0">
                <a:solidFill>
                  <a:srgbClr val="FF3300"/>
                </a:solidFill>
              </a:rPr>
              <a:t>przekazuje odpowiedniemu podmiotowi wdrażającemu w terminie 45 dni.</a:t>
            </a:r>
            <a:endParaRPr lang="pl-PL" sz="2000" b="0" dirty="0" smtClean="0">
              <a:solidFill>
                <a:srgbClr val="FF3300"/>
              </a:solidFill>
            </a:endParaRPr>
          </a:p>
          <a:p>
            <a:pPr eaLnBrk="1" hangingPunct="1"/>
            <a:endParaRPr lang="pl-PL" sz="2000" b="0" dirty="0" smtClean="0"/>
          </a:p>
          <a:p>
            <a:pPr eaLnBrk="1" hangingPunct="1"/>
            <a:r>
              <a:rPr lang="pl-PL" sz="2000" b="0" dirty="0" smtClean="0"/>
              <a:t>Wnioski przekazane przez LGD właściwy organ rozpatruje w terminie </a:t>
            </a:r>
            <a:r>
              <a:rPr lang="pl-PL" sz="2000" b="0" dirty="0" smtClean="0">
                <a:solidFill>
                  <a:srgbClr val="FF3300"/>
                </a:solidFill>
              </a:rPr>
              <a:t>3 miesięcy.</a:t>
            </a:r>
          </a:p>
          <a:p>
            <a:pPr eaLnBrk="1" hangingPunct="1"/>
            <a:endParaRPr lang="en-GB" sz="20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b="1" dirty="0" smtClean="0">
                <a:latin typeface="+mn-lt"/>
              </a:rPr>
              <a:t>LGD w PROW 2007-2013 - zadania</a:t>
            </a:r>
            <a:endParaRPr lang="en-GB" b="1" dirty="0" smtClean="0">
              <a:latin typeface="+mn-lt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9622"/>
            <a:ext cx="8153400" cy="35798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</a:pPr>
            <a:r>
              <a:rPr lang="pl-PL" sz="2000" dirty="0" smtClean="0"/>
              <a:t>wnioskuje do SW o ogłoszenie naboru wniosków </a:t>
            </a:r>
            <a:br>
              <a:rPr lang="pl-PL" sz="2000" dirty="0" smtClean="0"/>
            </a:br>
            <a:r>
              <a:rPr lang="pl-PL" sz="2000" dirty="0" smtClean="0"/>
              <a:t>o przyznanie pomocy,</a:t>
            </a:r>
          </a:p>
          <a:p>
            <a:pPr eaLnBrk="1" hangingPunct="1">
              <a:lnSpc>
                <a:spcPct val="70000"/>
              </a:lnSpc>
            </a:pPr>
            <a:endParaRPr lang="pl-PL" sz="2000" dirty="0" smtClean="0"/>
          </a:p>
          <a:p>
            <a:pPr eaLnBrk="1" hangingPunct="1">
              <a:lnSpc>
                <a:spcPct val="70000"/>
              </a:lnSpc>
            </a:pPr>
            <a:r>
              <a:rPr lang="pl-PL" sz="2000" dirty="0" smtClean="0"/>
              <a:t>zamieszcza informację o otwarciu naboru na stronie internetowej oraz w siedzibie na tablicy ogłoszeń,</a:t>
            </a:r>
          </a:p>
          <a:p>
            <a:pPr eaLnBrk="1" hangingPunct="1">
              <a:lnSpc>
                <a:spcPct val="70000"/>
              </a:lnSpc>
            </a:pPr>
            <a:endParaRPr lang="pl-PL" sz="2000" dirty="0" smtClean="0"/>
          </a:p>
          <a:p>
            <a:pPr eaLnBrk="1" hangingPunct="1">
              <a:lnSpc>
                <a:spcPct val="70000"/>
              </a:lnSpc>
            </a:pPr>
            <a:r>
              <a:rPr lang="pl-PL" sz="2000" dirty="0" smtClean="0"/>
              <a:t>przeprowadza nabór wniosków o przyznanie pomocy,</a:t>
            </a:r>
          </a:p>
          <a:p>
            <a:pPr eaLnBrk="1" hangingPunct="1">
              <a:lnSpc>
                <a:spcPct val="70000"/>
              </a:lnSpc>
              <a:buNone/>
            </a:pPr>
            <a:endParaRPr lang="pl-PL" sz="2000" dirty="0" smtClean="0"/>
          </a:p>
          <a:p>
            <a:pPr eaLnBrk="1" hangingPunct="1">
              <a:lnSpc>
                <a:spcPct val="70000"/>
              </a:lnSpc>
            </a:pPr>
            <a:r>
              <a:rPr lang="pl-PL" sz="2000" dirty="0" smtClean="0"/>
              <a:t>ocenia zgodność operacji z LSR,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pl-PL" sz="2000" dirty="0" smtClean="0"/>
          </a:p>
          <a:p>
            <a:pPr eaLnBrk="1" hangingPunct="1">
              <a:lnSpc>
                <a:spcPct val="70000"/>
              </a:lnSpc>
            </a:pPr>
            <a:r>
              <a:rPr lang="pl-PL" sz="2000" dirty="0" smtClean="0"/>
              <a:t>ocenia operacje na podstawie lokalnych kryteriów wyboru,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pl-PL" sz="2000" b="0" dirty="0" smtClean="0"/>
          </a:p>
          <a:p>
            <a:pPr eaLnBrk="1" hangingPunct="1">
              <a:lnSpc>
                <a:spcPct val="70000"/>
              </a:lnSpc>
            </a:pPr>
            <a:r>
              <a:rPr lang="pl-PL" sz="2000" b="0" dirty="0" smtClean="0"/>
              <a:t>wybiera najlepsze operacje do finansowania</a:t>
            </a:r>
            <a:r>
              <a:rPr lang="pl-PL" sz="2000" dirty="0" smtClean="0"/>
              <a:t>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pl-PL" sz="2000" dirty="0" smtClean="0"/>
              <a:t>	(z puli wniosków na operacje zgodne z LSR).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113235"/>
            <a:ext cx="8786812" cy="4030265"/>
            <a:chOff x="2205" y="1635"/>
            <a:chExt cx="7632" cy="6480"/>
          </a:xfrm>
        </p:grpSpPr>
        <p:sp>
          <p:nvSpPr>
            <p:cNvPr id="59398" name="AutoShape 5"/>
            <p:cNvSpPr>
              <a:spLocks noChangeAspect="1" noChangeArrowheads="1"/>
            </p:cNvSpPr>
            <p:nvPr/>
          </p:nvSpPr>
          <p:spPr bwMode="auto">
            <a:xfrm>
              <a:off x="2205" y="1635"/>
              <a:ext cx="7632" cy="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399" name="Rectangle 6"/>
            <p:cNvSpPr>
              <a:spLocks noChangeArrowheads="1"/>
            </p:cNvSpPr>
            <p:nvPr/>
          </p:nvSpPr>
          <p:spPr bwMode="auto">
            <a:xfrm>
              <a:off x="7245" y="2211"/>
              <a:ext cx="2160" cy="72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>
                  <a:solidFill>
                    <a:srgbClr val="000080"/>
                  </a:solidFill>
                  <a:latin typeface="Times New Roman" pitchFamily="18" charset="0"/>
                </a:rPr>
                <a:t>Agencja Restrukturyzacji i Modernizacji Rolnictwa</a:t>
              </a:r>
            </a:p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>
                  <a:solidFill>
                    <a:srgbClr val="000080"/>
                  </a:solidFill>
                  <a:latin typeface="Times New Roman" pitchFamily="18" charset="0"/>
                </a:rPr>
                <a:t>- Agencja Płatnicza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00" name="Rectangle 7"/>
            <p:cNvSpPr>
              <a:spLocks noChangeArrowheads="1"/>
            </p:cNvSpPr>
            <p:nvPr/>
          </p:nvSpPr>
          <p:spPr bwMode="auto">
            <a:xfrm>
              <a:off x="2637" y="2355"/>
              <a:ext cx="2304" cy="5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dirty="0">
                  <a:solidFill>
                    <a:srgbClr val="000080"/>
                  </a:solidFill>
                  <a:latin typeface="Times New Roman" pitchFamily="18" charset="0"/>
                </a:rPr>
                <a:t>Samorząd Wojewódzki</a:t>
              </a:r>
            </a:p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dirty="0">
                  <a:solidFill>
                    <a:srgbClr val="000080"/>
                  </a:solidFill>
                  <a:latin typeface="Times New Roman" pitchFamily="18" charset="0"/>
                </a:rPr>
                <a:t>- podmiot wdrażający</a:t>
              </a:r>
              <a:endParaRPr lang="pl-PL" sz="2000" dirty="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01" name="Oval 8"/>
            <p:cNvSpPr>
              <a:spLocks noChangeArrowheads="1"/>
            </p:cNvSpPr>
            <p:nvPr/>
          </p:nvSpPr>
          <p:spPr bwMode="auto">
            <a:xfrm>
              <a:off x="3789" y="7251"/>
              <a:ext cx="4320" cy="72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600">
                  <a:solidFill>
                    <a:srgbClr val="000080"/>
                  </a:solidFill>
                  <a:latin typeface="Times New Roman" pitchFamily="18" charset="0"/>
                </a:rPr>
                <a:t>Wnioskodawca w ramach działań osi 3</a:t>
              </a:r>
              <a:endParaRPr lang="pl-PL" sz="16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02" name="Line 9"/>
            <p:cNvSpPr>
              <a:spLocks noChangeShapeType="1"/>
            </p:cNvSpPr>
            <p:nvPr/>
          </p:nvSpPr>
          <p:spPr bwMode="auto">
            <a:xfrm flipV="1">
              <a:off x="6525" y="2931"/>
              <a:ext cx="1152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59403" name="Line 10"/>
            <p:cNvSpPr>
              <a:spLocks noChangeShapeType="1"/>
            </p:cNvSpPr>
            <p:nvPr/>
          </p:nvSpPr>
          <p:spPr bwMode="auto">
            <a:xfrm flipV="1">
              <a:off x="5805" y="4515"/>
              <a:ext cx="1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59404" name="Text Box 11"/>
            <p:cNvSpPr txBox="1">
              <a:spLocks noChangeArrowheads="1"/>
            </p:cNvSpPr>
            <p:nvPr/>
          </p:nvSpPr>
          <p:spPr bwMode="auto">
            <a:xfrm>
              <a:off x="5229" y="1923"/>
              <a:ext cx="144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i="1">
                  <a:solidFill>
                    <a:srgbClr val="000080"/>
                  </a:solidFill>
                  <a:latin typeface="Times New Roman" pitchFamily="18" charset="0"/>
                </a:rPr>
                <a:t>informacja o zawarciu umowy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05" name="Rectangle 12"/>
            <p:cNvSpPr>
              <a:spLocks noChangeArrowheads="1"/>
            </p:cNvSpPr>
            <p:nvPr/>
          </p:nvSpPr>
          <p:spPr bwMode="auto">
            <a:xfrm>
              <a:off x="4509" y="5379"/>
              <a:ext cx="2736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>
                  <a:solidFill>
                    <a:srgbClr val="000080"/>
                  </a:solidFill>
                  <a:latin typeface="Times New Roman" pitchFamily="18" charset="0"/>
                </a:rPr>
                <a:t>LGD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06" name="Line 13"/>
            <p:cNvSpPr>
              <a:spLocks noChangeShapeType="1"/>
            </p:cNvSpPr>
            <p:nvPr/>
          </p:nvSpPr>
          <p:spPr bwMode="auto">
            <a:xfrm flipV="1">
              <a:off x="5805" y="581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59407" name="Rectangle 14"/>
            <p:cNvSpPr>
              <a:spLocks noChangeArrowheads="1"/>
            </p:cNvSpPr>
            <p:nvPr/>
          </p:nvSpPr>
          <p:spPr bwMode="auto">
            <a:xfrm>
              <a:off x="2763" y="6048"/>
              <a:ext cx="1737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400" i="1">
                  <a:solidFill>
                    <a:srgbClr val="FF3300"/>
                  </a:solidFill>
                  <a:latin typeface="Times New Roman" pitchFamily="18" charset="0"/>
                </a:rPr>
                <a:t>umowa o dofinansowanie projektu</a:t>
              </a:r>
              <a:endParaRPr lang="pl-PL" sz="1400">
                <a:solidFill>
                  <a:srgbClr val="FF3300"/>
                </a:solidFill>
                <a:latin typeface="Times" charset="0"/>
              </a:endParaRPr>
            </a:p>
          </p:txBody>
        </p:sp>
        <p:sp>
          <p:nvSpPr>
            <p:cNvPr id="59408" name="Rectangle 15"/>
            <p:cNvSpPr>
              <a:spLocks noChangeArrowheads="1"/>
            </p:cNvSpPr>
            <p:nvPr/>
          </p:nvSpPr>
          <p:spPr bwMode="auto">
            <a:xfrm>
              <a:off x="4509" y="4083"/>
              <a:ext cx="2736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>
                  <a:solidFill>
                    <a:srgbClr val="000080"/>
                  </a:solidFill>
                  <a:latin typeface="Times New Roman" pitchFamily="18" charset="0"/>
                </a:rPr>
                <a:t>Organ decyzyjny LGD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09" name="Line 16"/>
            <p:cNvSpPr>
              <a:spLocks noChangeShapeType="1"/>
            </p:cNvSpPr>
            <p:nvPr/>
          </p:nvSpPr>
          <p:spPr bwMode="auto">
            <a:xfrm>
              <a:off x="4221" y="2931"/>
              <a:ext cx="864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59410" name="Rectangle 17"/>
            <p:cNvSpPr>
              <a:spLocks noChangeArrowheads="1"/>
            </p:cNvSpPr>
            <p:nvPr/>
          </p:nvSpPr>
          <p:spPr bwMode="auto">
            <a:xfrm>
              <a:off x="5229" y="3219"/>
              <a:ext cx="129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i="1">
                  <a:solidFill>
                    <a:srgbClr val="000080"/>
                  </a:solidFill>
                  <a:latin typeface="Times New Roman" pitchFamily="18" charset="0"/>
                </a:rPr>
                <a:t>w zależności od działań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11" name="Line 18"/>
            <p:cNvSpPr>
              <a:spLocks noChangeShapeType="1"/>
            </p:cNvSpPr>
            <p:nvPr/>
          </p:nvSpPr>
          <p:spPr bwMode="auto">
            <a:xfrm>
              <a:off x="4941" y="2643"/>
              <a:ext cx="2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59412" name="Line 19"/>
            <p:cNvSpPr>
              <a:spLocks noChangeShapeType="1"/>
            </p:cNvSpPr>
            <p:nvPr/>
          </p:nvSpPr>
          <p:spPr bwMode="auto">
            <a:xfrm>
              <a:off x="3501" y="2931"/>
              <a:ext cx="1008" cy="446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59413" name="Rectangle 20"/>
            <p:cNvSpPr>
              <a:spLocks noChangeArrowheads="1"/>
            </p:cNvSpPr>
            <p:nvPr/>
          </p:nvSpPr>
          <p:spPr bwMode="auto">
            <a:xfrm>
              <a:off x="2781" y="3219"/>
              <a:ext cx="187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i="1">
                  <a:solidFill>
                    <a:srgbClr val="000080"/>
                  </a:solidFill>
                  <a:latin typeface="Times New Roman" pitchFamily="18" charset="0"/>
                </a:rPr>
                <a:t>wnioski o pomoc wybrane do finansowania 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14" name="Line 21"/>
            <p:cNvSpPr>
              <a:spLocks noChangeShapeType="1"/>
            </p:cNvSpPr>
            <p:nvPr/>
          </p:nvSpPr>
          <p:spPr bwMode="auto">
            <a:xfrm flipH="1">
              <a:off x="7533" y="2931"/>
              <a:ext cx="1296" cy="446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2400">
                <a:solidFill>
                  <a:srgbClr val="000000"/>
                </a:solidFill>
                <a:latin typeface="Times" charset="0"/>
              </a:endParaRPr>
            </a:p>
          </p:txBody>
        </p:sp>
        <p:sp>
          <p:nvSpPr>
            <p:cNvPr id="59415" name="Rectangle 22"/>
            <p:cNvSpPr>
              <a:spLocks noChangeArrowheads="1"/>
            </p:cNvSpPr>
            <p:nvPr/>
          </p:nvSpPr>
          <p:spPr bwMode="auto">
            <a:xfrm>
              <a:off x="7101" y="3219"/>
              <a:ext cx="1872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i="1">
                  <a:solidFill>
                    <a:srgbClr val="000080"/>
                  </a:solidFill>
                  <a:latin typeface="Times New Roman" pitchFamily="18" charset="0"/>
                </a:rPr>
                <a:t>wnioski o pomoc wybrane do finansowania 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16" name="Rectangle 23"/>
            <p:cNvSpPr>
              <a:spLocks noChangeArrowheads="1"/>
            </p:cNvSpPr>
            <p:nvPr/>
          </p:nvSpPr>
          <p:spPr bwMode="auto">
            <a:xfrm>
              <a:off x="7389" y="4083"/>
              <a:ext cx="1728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i="1">
                  <a:solidFill>
                    <a:srgbClr val="000080"/>
                  </a:solidFill>
                  <a:latin typeface="Times New Roman" pitchFamily="18" charset="0"/>
                </a:rPr>
                <a:t>wybór wniosków do finansowania w ramach LSR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17" name="Rectangle 24"/>
            <p:cNvSpPr>
              <a:spLocks noChangeArrowheads="1"/>
            </p:cNvSpPr>
            <p:nvPr/>
          </p:nvSpPr>
          <p:spPr bwMode="auto">
            <a:xfrm>
              <a:off x="7389" y="5091"/>
              <a:ext cx="1728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i="1" dirty="0">
                  <a:solidFill>
                    <a:srgbClr val="000080"/>
                  </a:solidFill>
                  <a:latin typeface="Times New Roman" pitchFamily="18" charset="0"/>
                </a:rPr>
                <a:t>weryfikacja wniosku oraz ocena zgodności z LSR, sprawdzenie dostępności środków</a:t>
              </a:r>
              <a:endParaRPr lang="pl-PL" sz="2000" dirty="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18" name="Rectangle 25"/>
            <p:cNvSpPr>
              <a:spLocks noChangeArrowheads="1"/>
            </p:cNvSpPr>
            <p:nvPr/>
          </p:nvSpPr>
          <p:spPr bwMode="auto">
            <a:xfrm>
              <a:off x="5949" y="6243"/>
              <a:ext cx="144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000" i="1">
                  <a:solidFill>
                    <a:srgbClr val="000080"/>
                  </a:solidFill>
                  <a:latin typeface="Times New Roman" pitchFamily="18" charset="0"/>
                </a:rPr>
                <a:t>wniosek o pomoc</a:t>
              </a:r>
              <a:endParaRPr lang="pl-PL" sz="2000">
                <a:solidFill>
                  <a:srgbClr val="000080"/>
                </a:solidFill>
                <a:latin typeface="Times" charset="0"/>
              </a:endParaRPr>
            </a:p>
          </p:txBody>
        </p:sp>
        <p:sp>
          <p:nvSpPr>
            <p:cNvPr id="59419" name="Rectangle 26"/>
            <p:cNvSpPr>
              <a:spLocks noChangeArrowheads="1"/>
            </p:cNvSpPr>
            <p:nvPr/>
          </p:nvSpPr>
          <p:spPr bwMode="auto">
            <a:xfrm>
              <a:off x="7417" y="6387"/>
              <a:ext cx="1737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</a:pPr>
              <a:r>
                <a:rPr lang="pl-PL" sz="1400" i="1">
                  <a:solidFill>
                    <a:srgbClr val="FF3300"/>
                  </a:solidFill>
                  <a:latin typeface="Times New Roman" pitchFamily="18" charset="0"/>
                </a:rPr>
                <a:t>umowa o dofinansowanie projektu</a:t>
              </a:r>
              <a:endParaRPr lang="pl-PL" sz="1400">
                <a:solidFill>
                  <a:srgbClr val="FF3300"/>
                </a:solidFill>
                <a:latin typeface="Times" charset="0"/>
              </a:endParaRPr>
            </a:p>
          </p:txBody>
        </p:sp>
      </p:grpSp>
      <p:sp>
        <p:nvSpPr>
          <p:cNvPr id="59395" name="Rectangle 27"/>
          <p:cNvSpPr>
            <a:spLocks noChangeArrowheads="1"/>
          </p:cNvSpPr>
          <p:nvPr/>
        </p:nvSpPr>
        <p:spPr bwMode="auto">
          <a:xfrm>
            <a:off x="179388" y="407194"/>
            <a:ext cx="8640762" cy="544116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>
                <a:solidFill>
                  <a:srgbClr val="FF0000"/>
                </a:solidFill>
              </a:rPr>
              <a:t>Oś 4 – LEADER</a:t>
            </a:r>
            <a:br>
              <a:rPr lang="pl-PL" sz="2400">
                <a:solidFill>
                  <a:srgbClr val="FF0000"/>
                </a:solidFill>
              </a:rPr>
            </a:br>
            <a:r>
              <a:rPr lang="pl-PL" sz="2400">
                <a:solidFill>
                  <a:srgbClr val="FF0000"/>
                </a:solidFill>
              </a:rPr>
              <a:t> </a:t>
            </a:r>
            <a:r>
              <a:rPr lang="pl-PL" sz="2400" b="1">
                <a:solidFill>
                  <a:srgbClr val="000000"/>
                </a:solidFill>
              </a:rPr>
              <a:t>Działanie 4.1 – Wdrażanie LSR (1)</a:t>
            </a:r>
            <a:br>
              <a:rPr lang="pl-PL" sz="2400" b="1">
                <a:solidFill>
                  <a:srgbClr val="000000"/>
                </a:solidFill>
              </a:rPr>
            </a:br>
            <a:r>
              <a:rPr lang="pl-PL" sz="2400" b="1">
                <a:solidFill>
                  <a:srgbClr val="000000"/>
                </a:solidFill>
              </a:rPr>
              <a:t>Finansowanie projektów w ramach Osi 4</a:t>
            </a:r>
            <a:endParaRPr lang="en-GB" sz="2400" b="1">
              <a:solidFill>
                <a:srgbClr val="000000"/>
              </a:solidFill>
            </a:endParaRPr>
          </a:p>
        </p:txBody>
      </p:sp>
      <p:pic>
        <p:nvPicPr>
          <p:cNvPr id="59396" name="Picture 29" descr="logoM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86917"/>
            <a:ext cx="790575" cy="59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725" y="86916"/>
            <a:ext cx="14033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800" b="1" dirty="0" err="1" smtClean="0">
                <a:latin typeface="Arial Unicode MS" pitchFamily="32" charset="0"/>
              </a:rPr>
              <a:t>Wniosek</a:t>
            </a:r>
            <a:r>
              <a:rPr lang="en-GB" sz="3800" b="1" dirty="0" smtClean="0">
                <a:latin typeface="Arial Unicode MS" pitchFamily="32" charset="0"/>
              </a:rPr>
              <a:t> o </a:t>
            </a:r>
            <a:r>
              <a:rPr lang="en-GB" sz="3800" b="1" dirty="0" err="1" smtClean="0">
                <a:latin typeface="Arial Unicode MS" pitchFamily="32" charset="0"/>
              </a:rPr>
              <a:t>przyznanie</a:t>
            </a:r>
            <a:r>
              <a:rPr lang="en-GB" sz="3800" b="1" dirty="0" smtClean="0">
                <a:latin typeface="Arial Unicode MS" pitchFamily="32" charset="0"/>
              </a:rPr>
              <a:t> </a:t>
            </a:r>
            <a:r>
              <a:rPr lang="en-GB" sz="3800" b="1" dirty="0" err="1" smtClean="0">
                <a:latin typeface="Arial Unicode MS" pitchFamily="32" charset="0"/>
              </a:rPr>
              <a:t>pomocy</a:t>
            </a:r>
            <a:r>
              <a:rPr lang="en-GB" sz="3800" b="1" dirty="0" smtClean="0">
                <a:latin typeface="Arial Unicode MS" pitchFamily="32" charset="0"/>
              </a:rPr>
              <a:t> </a:t>
            </a:r>
            <a:r>
              <a:rPr lang="en-GB" sz="3800" b="1" dirty="0" err="1" smtClean="0">
                <a:latin typeface="Arial Unicode MS" pitchFamily="32" charset="0"/>
              </a:rPr>
              <a:t>zawiera</a:t>
            </a:r>
            <a:r>
              <a:rPr lang="en-GB" sz="3800" b="1" dirty="0" smtClean="0">
                <a:latin typeface="Arial Unicode MS" pitchFamily="32" charset="0"/>
              </a:rPr>
              <a:t> w </a:t>
            </a:r>
            <a:r>
              <a:rPr lang="en-GB" sz="3800" b="1" dirty="0" err="1" smtClean="0">
                <a:latin typeface="Arial Unicode MS" pitchFamily="32" charset="0"/>
              </a:rPr>
              <a:t>szczególności</a:t>
            </a:r>
            <a:r>
              <a:rPr lang="en-GB" sz="3800" b="1" dirty="0" smtClean="0">
                <a:latin typeface="Arial Unicode MS" pitchFamily="32" charset="0"/>
              </a:rPr>
              <a:t>:</a:t>
            </a:r>
            <a:endParaRPr lang="pl-PL" sz="3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19622"/>
            <a:ext cx="8153400" cy="3600400"/>
          </a:xfrm>
        </p:spPr>
        <p:txBody>
          <a:bodyPr>
            <a:normAutofit fontScale="55000" lnSpcReduction="20000"/>
          </a:bodyPr>
          <a:lstStyle/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numer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identyfikacyjny</a:t>
            </a:r>
            <a:r>
              <a:rPr lang="en-GB" sz="3200" dirty="0" smtClean="0">
                <a:latin typeface="Arial Unicode MS" pitchFamily="32" charset="0"/>
              </a:rPr>
              <a:t>, o </a:t>
            </a:r>
            <a:r>
              <a:rPr lang="en-GB" sz="3200" dirty="0" err="1" smtClean="0">
                <a:latin typeface="Arial Unicode MS" pitchFamily="32" charset="0"/>
              </a:rPr>
              <a:t>którym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mowa</a:t>
            </a:r>
            <a:r>
              <a:rPr lang="en-GB" sz="3200" dirty="0" smtClean="0">
                <a:latin typeface="Arial Unicode MS" pitchFamily="32" charset="0"/>
              </a:rPr>
              <a:t> w </a:t>
            </a:r>
            <a:r>
              <a:rPr lang="en-GB" sz="3200" dirty="0" err="1" smtClean="0">
                <a:latin typeface="Arial Unicode MS" pitchFamily="32" charset="0"/>
              </a:rPr>
              <a:t>przepisach</a:t>
            </a:r>
            <a:r>
              <a:rPr lang="en-GB" sz="3200" dirty="0" smtClean="0">
                <a:latin typeface="Arial Unicode MS" pitchFamily="32" charset="0"/>
              </a:rPr>
              <a:t> o </a:t>
            </a:r>
            <a:r>
              <a:rPr lang="en-GB" sz="3200" dirty="0" err="1" smtClean="0">
                <a:latin typeface="Arial Unicode MS" pitchFamily="32" charset="0"/>
              </a:rPr>
              <a:t>krajowym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systemie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ewidencji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producentów</a:t>
            </a:r>
            <a:r>
              <a:rPr lang="en-GB" sz="3200" dirty="0" smtClean="0">
                <a:latin typeface="Arial Unicode MS" pitchFamily="32" charset="0"/>
              </a:rPr>
              <a:t>, </a:t>
            </a:r>
            <a:r>
              <a:rPr lang="en-GB" sz="3200" dirty="0" err="1" smtClean="0">
                <a:latin typeface="Arial Unicode MS" pitchFamily="32" charset="0"/>
              </a:rPr>
              <a:t>ewidencji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gospodarstw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rolnych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oraz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ewidencji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wniosków</a:t>
            </a:r>
            <a:r>
              <a:rPr lang="en-GB" sz="3200" dirty="0" smtClean="0">
                <a:latin typeface="Arial Unicode MS" pitchFamily="32" charset="0"/>
              </a:rPr>
              <a:t> o </a:t>
            </a:r>
            <a:r>
              <a:rPr lang="en-GB" sz="3200" dirty="0" err="1" smtClean="0">
                <a:latin typeface="Arial Unicode MS" pitchFamily="32" charset="0"/>
              </a:rPr>
              <a:t>przyznanie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płatności</a:t>
            </a:r>
            <a:r>
              <a:rPr lang="en-GB" sz="3200" dirty="0" smtClean="0">
                <a:latin typeface="Arial Unicode MS" pitchFamily="32" charset="0"/>
              </a:rPr>
              <a:t> </a:t>
            </a:r>
          </a:p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imię</a:t>
            </a:r>
            <a:r>
              <a:rPr lang="en-GB" sz="3200" dirty="0" smtClean="0">
                <a:latin typeface="Arial Unicode MS" pitchFamily="32" charset="0"/>
              </a:rPr>
              <a:t>, </a:t>
            </a:r>
            <a:r>
              <a:rPr lang="en-GB" sz="3200" dirty="0" err="1" smtClean="0">
                <a:latin typeface="Arial Unicode MS" pitchFamily="32" charset="0"/>
              </a:rPr>
              <a:t>nazwisko</a:t>
            </a:r>
            <a:r>
              <a:rPr lang="en-GB" sz="3200" dirty="0" smtClean="0">
                <a:latin typeface="Arial Unicode MS" pitchFamily="32" charset="0"/>
              </a:rPr>
              <a:t>, </a:t>
            </a:r>
            <a:r>
              <a:rPr lang="en-GB" sz="3200" dirty="0" err="1" smtClean="0">
                <a:latin typeface="Arial Unicode MS" pitchFamily="32" charset="0"/>
              </a:rPr>
              <a:t>miejsce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zamieszkania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adres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albo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nazwę</a:t>
            </a:r>
            <a:r>
              <a:rPr lang="en-GB" sz="3200" dirty="0" smtClean="0">
                <a:latin typeface="Arial Unicode MS" pitchFamily="32" charset="0"/>
              </a:rPr>
              <a:t>, </a:t>
            </a:r>
            <a:r>
              <a:rPr lang="en-GB" sz="3200" dirty="0" err="1" smtClean="0">
                <a:latin typeface="Arial Unicode MS" pitchFamily="32" charset="0"/>
              </a:rPr>
              <a:t>siedzibę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adres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wnioskodawcy</a:t>
            </a:r>
            <a:r>
              <a:rPr lang="en-GB" sz="3200" dirty="0" smtClean="0">
                <a:latin typeface="Arial Unicode MS" pitchFamily="32" charset="0"/>
              </a:rPr>
              <a:t>;</a:t>
            </a:r>
          </a:p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charakterystykę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prowadzonej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działalności</a:t>
            </a:r>
            <a:r>
              <a:rPr lang="en-GB" sz="3200" dirty="0" smtClean="0">
                <a:latin typeface="Arial Unicode MS" pitchFamily="32" charset="0"/>
              </a:rPr>
              <a:t>;</a:t>
            </a:r>
          </a:p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opis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planowanej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operacji</a:t>
            </a:r>
            <a:r>
              <a:rPr lang="en-GB" sz="3200" dirty="0" smtClean="0">
                <a:latin typeface="Arial Unicode MS" pitchFamily="32" charset="0"/>
              </a:rPr>
              <a:t>;</a:t>
            </a:r>
          </a:p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smtClean="0">
                <a:latin typeface="Arial Unicode MS" pitchFamily="32" charset="0"/>
              </a:rPr>
              <a:t>plan </a:t>
            </a:r>
            <a:r>
              <a:rPr lang="en-GB" sz="3200" dirty="0" err="1" smtClean="0">
                <a:latin typeface="Arial Unicode MS" pitchFamily="32" charset="0"/>
              </a:rPr>
              <a:t>finansowy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operacji</a:t>
            </a:r>
            <a:r>
              <a:rPr lang="en-GB" sz="3200" dirty="0" smtClean="0">
                <a:latin typeface="Arial Unicode MS" pitchFamily="32" charset="0"/>
              </a:rPr>
              <a:t>;</a:t>
            </a:r>
          </a:p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informacje</a:t>
            </a:r>
            <a:r>
              <a:rPr lang="en-GB" sz="3200" dirty="0" smtClean="0">
                <a:latin typeface="Arial Unicode MS" pitchFamily="32" charset="0"/>
              </a:rPr>
              <a:t> o </a:t>
            </a:r>
            <a:r>
              <a:rPr lang="en-GB" sz="3200" dirty="0" err="1" smtClean="0">
                <a:latin typeface="Arial Unicode MS" pitchFamily="32" charset="0"/>
              </a:rPr>
              <a:t>załącznikach</a:t>
            </a:r>
            <a:r>
              <a:rPr lang="en-GB" sz="3200" dirty="0" smtClean="0">
                <a:latin typeface="Arial Unicode MS" pitchFamily="32" charset="0"/>
              </a:rPr>
              <a:t>;</a:t>
            </a:r>
          </a:p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oświadczenia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lub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zobowiązania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wnioskodawcy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związane</a:t>
            </a:r>
            <a:r>
              <a:rPr lang="en-GB" sz="3200" dirty="0" smtClean="0">
                <a:latin typeface="Arial Unicode MS" pitchFamily="32" charset="0"/>
              </a:rPr>
              <a:t> z </a:t>
            </a:r>
            <a:r>
              <a:rPr lang="en-GB" sz="3200" dirty="0" err="1" smtClean="0">
                <a:latin typeface="Arial Unicode MS" pitchFamily="32" charset="0"/>
              </a:rPr>
              <a:t>pomocą</a:t>
            </a:r>
            <a:r>
              <a:rPr lang="en-GB" sz="3200" dirty="0" smtClean="0">
                <a:latin typeface="Arial Unicode MS" pitchFamily="32" charset="0"/>
              </a:rPr>
              <a:t>;</a:t>
            </a:r>
          </a:p>
          <a:p>
            <a:pPr marL="169863" indent="-169863">
              <a:lnSpc>
                <a:spcPct val="120000"/>
              </a:lnSpc>
              <a:spcBef>
                <a:spcPts val="400"/>
              </a:spcBef>
              <a:tabLst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en-GB" sz="3200" dirty="0" err="1" smtClean="0">
                <a:latin typeface="Arial Unicode MS" pitchFamily="32" charset="0"/>
              </a:rPr>
              <a:t>zestawienie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rzeczowo</a:t>
            </a:r>
            <a:r>
              <a:rPr lang="en-GB" sz="3200" dirty="0" smtClean="0">
                <a:latin typeface="Arial Unicode MS" pitchFamily="32" charset="0"/>
              </a:rPr>
              <a:t> – </a:t>
            </a:r>
            <a:r>
              <a:rPr lang="en-GB" sz="3200" dirty="0" err="1" smtClean="0">
                <a:latin typeface="Arial Unicode MS" pitchFamily="32" charset="0"/>
              </a:rPr>
              <a:t>finansowe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operacji</a:t>
            </a:r>
            <a:r>
              <a:rPr lang="en-GB" sz="3200" dirty="0" smtClean="0">
                <a:latin typeface="Arial Unicode MS" pitchFamily="3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rial Unicode MS" pitchFamily="32" charset="0"/>
              </a:rPr>
              <a:t>Do </a:t>
            </a:r>
            <a:r>
              <a:rPr lang="en-GB" sz="3600" b="1" dirty="0" err="1" smtClean="0">
                <a:latin typeface="Arial Unicode MS" pitchFamily="32" charset="0"/>
              </a:rPr>
              <a:t>wniosku</a:t>
            </a:r>
            <a:r>
              <a:rPr lang="en-GB" sz="3600" b="1" dirty="0" smtClean="0">
                <a:latin typeface="Arial Unicode MS" pitchFamily="32" charset="0"/>
              </a:rPr>
              <a:t> o </a:t>
            </a:r>
            <a:r>
              <a:rPr lang="en-GB" sz="3600" b="1" dirty="0" err="1" smtClean="0">
                <a:latin typeface="Arial Unicode MS" pitchFamily="32" charset="0"/>
              </a:rPr>
              <a:t>przyznanie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pomocy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dołącza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się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następujące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dokumenty</a:t>
            </a:r>
            <a:r>
              <a:rPr lang="en-GB" sz="3600" b="1" dirty="0" smtClean="0">
                <a:latin typeface="Arial Unicode MS" pitchFamily="32" charset="0"/>
              </a:rPr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153400" cy="3651870"/>
          </a:xfrm>
        </p:spPr>
        <p:txBody>
          <a:bodyPr/>
          <a:lstStyle/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dokument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tożsamości</a:t>
            </a:r>
            <a:r>
              <a:rPr lang="en-GB" sz="1800" dirty="0" smtClean="0">
                <a:latin typeface="Arial Unicode MS" pitchFamily="32" charset="0"/>
              </a:rPr>
              <a:t> 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zaświadczenie</a:t>
            </a:r>
            <a:r>
              <a:rPr lang="en-GB" sz="1800" b="1" dirty="0" smtClean="0">
                <a:latin typeface="Arial Unicode MS" pitchFamily="32" charset="0"/>
              </a:rPr>
              <a:t> z </a:t>
            </a:r>
            <a:r>
              <a:rPr lang="en-GB" sz="1800" b="1" dirty="0" err="1" smtClean="0">
                <a:latin typeface="Arial Unicode MS" pitchFamily="32" charset="0"/>
              </a:rPr>
              <a:t>Kasy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Rolniczego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Ubezpieczenia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Społecznego</a:t>
            </a:r>
            <a:r>
              <a:rPr lang="en-GB" sz="1800" b="1" dirty="0" smtClean="0">
                <a:latin typeface="Arial Unicode MS" pitchFamily="32" charset="0"/>
              </a:rPr>
              <a:t> (KRUS), </a:t>
            </a:r>
            <a:r>
              <a:rPr lang="en-GB" sz="1800" b="1" dirty="0" err="1" smtClean="0">
                <a:latin typeface="Arial Unicode MS" pitchFamily="32" charset="0"/>
              </a:rPr>
              <a:t>że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wnioskodawca</a:t>
            </a:r>
            <a:r>
              <a:rPr lang="en-GB" sz="1800" b="1" dirty="0" smtClean="0">
                <a:latin typeface="Arial Unicode MS" pitchFamily="32" charset="0"/>
              </a:rPr>
              <a:t> jest </a:t>
            </a:r>
            <a:r>
              <a:rPr lang="en-GB" sz="1800" b="1" dirty="0" err="1" smtClean="0">
                <a:latin typeface="Arial Unicode MS" pitchFamily="32" charset="0"/>
              </a:rPr>
              <a:t>objęty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ubezpieczeniem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jako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rolnik</a:t>
            </a:r>
            <a:r>
              <a:rPr lang="en-GB" sz="1800" b="1" dirty="0" smtClean="0">
                <a:latin typeface="Arial Unicode MS" pitchFamily="32" charset="0"/>
              </a:rPr>
              <a:t>, </a:t>
            </a:r>
            <a:r>
              <a:rPr lang="en-GB" sz="1800" b="1" dirty="0" err="1" smtClean="0">
                <a:latin typeface="Arial Unicode MS" pitchFamily="32" charset="0"/>
              </a:rPr>
              <a:t>domownik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lub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małżonek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rolnika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1600" dirty="0" smtClean="0">
                <a:latin typeface="Arial Unicode MS" pitchFamily="32" charset="0"/>
              </a:rPr>
              <a:t>w </a:t>
            </a:r>
            <a:r>
              <a:rPr lang="en-GB" sz="1600" dirty="0" err="1" smtClean="0">
                <a:latin typeface="Arial Unicode MS" pitchFamily="32" charset="0"/>
              </a:rPr>
              <a:t>rozumieniu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ustawy</a:t>
            </a:r>
            <a:r>
              <a:rPr lang="en-GB" sz="1600" dirty="0" smtClean="0">
                <a:latin typeface="Arial Unicode MS" pitchFamily="32" charset="0"/>
              </a:rPr>
              <a:t> o </a:t>
            </a:r>
            <a:r>
              <a:rPr lang="en-GB" sz="1600" dirty="0" err="1" smtClean="0">
                <a:latin typeface="Arial Unicode MS" pitchFamily="32" charset="0"/>
              </a:rPr>
              <a:t>ubezpieczeniu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społecznym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rolników</a:t>
            </a:r>
            <a:r>
              <a:rPr lang="en-GB" sz="1600" dirty="0" smtClean="0">
                <a:latin typeface="Arial Unicode MS" pitchFamily="32" charset="0"/>
              </a:rPr>
              <a:t>, w </a:t>
            </a:r>
            <a:r>
              <a:rPr lang="en-GB" sz="1600" dirty="0" err="1" smtClean="0">
                <a:latin typeface="Arial Unicode MS" pitchFamily="32" charset="0"/>
              </a:rPr>
              <a:t>pełnym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zakresie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nieprzerwanie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przez</a:t>
            </a:r>
            <a:r>
              <a:rPr lang="en-GB" sz="1600" dirty="0" smtClean="0">
                <a:latin typeface="Arial Unicode MS" pitchFamily="32" charset="0"/>
              </a:rPr>
              <a:t> co </a:t>
            </a:r>
            <a:r>
              <a:rPr lang="en-GB" sz="1600" dirty="0" err="1" smtClean="0">
                <a:latin typeface="Arial Unicode MS" pitchFamily="32" charset="0"/>
              </a:rPr>
              <a:t>najmniej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ostatnich</a:t>
            </a:r>
            <a:r>
              <a:rPr lang="en-GB" sz="1600" dirty="0" smtClean="0">
                <a:latin typeface="Arial Unicode MS" pitchFamily="32" charset="0"/>
              </a:rPr>
              <a:t> 12 </a:t>
            </a:r>
            <a:r>
              <a:rPr lang="en-GB" sz="1600" dirty="0" err="1" smtClean="0">
                <a:latin typeface="Arial Unicode MS" pitchFamily="32" charset="0"/>
              </a:rPr>
              <a:t>miesięcy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poprzedzających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miesiąc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złożenia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wniosku</a:t>
            </a:r>
            <a:r>
              <a:rPr lang="en-GB" sz="1600" dirty="0" smtClean="0">
                <a:latin typeface="Arial Unicode MS" pitchFamily="32" charset="0"/>
              </a:rPr>
              <a:t> o </a:t>
            </a:r>
            <a:r>
              <a:rPr lang="en-GB" sz="1600" dirty="0" err="1" smtClean="0">
                <a:latin typeface="Arial Unicode MS" pitchFamily="32" charset="0"/>
              </a:rPr>
              <a:t>przyznanie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pomocy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wystawione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nie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wcześniej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niż</a:t>
            </a:r>
            <a:r>
              <a:rPr lang="en-GB" sz="1600" dirty="0" smtClean="0">
                <a:latin typeface="Arial Unicode MS" pitchFamily="32" charset="0"/>
              </a:rPr>
              <a:t> 1 </a:t>
            </a:r>
            <a:r>
              <a:rPr lang="en-GB" sz="1600" dirty="0" err="1" smtClean="0">
                <a:latin typeface="Arial Unicode MS" pitchFamily="32" charset="0"/>
              </a:rPr>
              <a:t>miesiąc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przed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złożeniem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wniosku</a:t>
            </a:r>
            <a:r>
              <a:rPr lang="en-GB" sz="1600" dirty="0" smtClean="0">
                <a:latin typeface="Arial Unicode MS" pitchFamily="32" charset="0"/>
              </a:rPr>
              <a:t> o </a:t>
            </a:r>
            <a:r>
              <a:rPr lang="en-GB" sz="1600" dirty="0" err="1" smtClean="0">
                <a:latin typeface="Arial Unicode MS" pitchFamily="32" charset="0"/>
              </a:rPr>
              <a:t>przyznanie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pomocy</a:t>
            </a:r>
            <a:r>
              <a:rPr lang="en-GB" sz="1600" dirty="0" smtClean="0">
                <a:latin typeface="Arial Unicode MS" pitchFamily="32" charset="0"/>
              </a:rPr>
              <a:t> 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pełnomocnictwo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jeżeli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zostało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udzielone</a:t>
            </a:r>
            <a:r>
              <a:rPr lang="en-GB" sz="1600" dirty="0" smtClean="0">
                <a:latin typeface="Arial Unicode MS" pitchFamily="32" charset="0"/>
              </a:rPr>
              <a:t> 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ekonomiczny</a:t>
            </a:r>
            <a:r>
              <a:rPr lang="en-GB" sz="1800" b="1" dirty="0" smtClean="0">
                <a:latin typeface="Arial Unicode MS" pitchFamily="32" charset="0"/>
              </a:rPr>
              <a:t> plan </a:t>
            </a:r>
            <a:r>
              <a:rPr lang="en-GB" sz="1800" b="1" dirty="0" err="1" smtClean="0">
                <a:latin typeface="Arial Unicode MS" pitchFamily="32" charset="0"/>
              </a:rPr>
              <a:t>operacji</a:t>
            </a:r>
            <a:r>
              <a:rPr lang="en-GB" sz="2000" dirty="0" smtClean="0">
                <a:latin typeface="Arial Unicode MS" pitchFamily="32" charset="0"/>
              </a:rPr>
              <a:t> (</a:t>
            </a:r>
            <a:r>
              <a:rPr lang="en-GB" sz="2000" dirty="0" err="1" smtClean="0">
                <a:latin typeface="Arial Unicode MS" pitchFamily="32" charset="0"/>
              </a:rPr>
              <a:t>biznes</a:t>
            </a:r>
            <a:r>
              <a:rPr lang="en-GB" sz="2000" dirty="0" smtClean="0">
                <a:latin typeface="Arial Unicode MS" pitchFamily="32" charset="0"/>
              </a:rPr>
              <a:t> plan) 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oferta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na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zakup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lub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wykonanie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zadania</a:t>
            </a:r>
            <a:r>
              <a:rPr lang="en-GB" sz="2000" b="1" dirty="0" smtClean="0">
                <a:latin typeface="Arial Unicode MS" pitchFamily="32" charset="0"/>
              </a:rPr>
              <a:t>–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1600" dirty="0" smtClean="0">
                <a:latin typeface="Arial Unicode MS" pitchFamily="32" charset="0"/>
              </a:rPr>
              <a:t>w </a:t>
            </a:r>
            <a:r>
              <a:rPr lang="en-GB" sz="1600" dirty="0" err="1" smtClean="0">
                <a:latin typeface="Arial Unicode MS" pitchFamily="32" charset="0"/>
              </a:rPr>
              <a:t>przypadku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zadania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którego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planowany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koszt</a:t>
            </a:r>
            <a:r>
              <a:rPr lang="en-GB" sz="1600" dirty="0" smtClean="0">
                <a:latin typeface="Arial Unicode MS" pitchFamily="32" charset="0"/>
              </a:rPr>
              <a:t>, w </a:t>
            </a:r>
            <a:r>
              <a:rPr lang="en-GB" sz="1600" dirty="0" err="1" smtClean="0">
                <a:latin typeface="Arial Unicode MS" pitchFamily="32" charset="0"/>
              </a:rPr>
              <a:t>kwocie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netto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przekracza</a:t>
            </a:r>
            <a:r>
              <a:rPr lang="en-GB" sz="1600" dirty="0" smtClean="0">
                <a:latin typeface="Arial Unicode MS" pitchFamily="32" charset="0"/>
              </a:rPr>
              <a:t> 10 000 </a:t>
            </a:r>
            <a:r>
              <a:rPr lang="en-GB" sz="1600" dirty="0" err="1" smtClean="0">
                <a:latin typeface="Arial Unicode MS" pitchFamily="32" charset="0"/>
              </a:rPr>
              <a:t>zł</a:t>
            </a:r>
            <a:r>
              <a:rPr lang="en-GB" sz="1600" dirty="0" smtClean="0">
                <a:latin typeface="Arial Unicode MS" pitchFamily="32" charset="0"/>
              </a:rPr>
              <a:t>. – </a:t>
            </a:r>
            <a:r>
              <a:rPr lang="en-GB" sz="1600" dirty="0" err="1" smtClean="0">
                <a:latin typeface="Arial Unicode MS" pitchFamily="32" charset="0"/>
              </a:rPr>
              <a:t>oryginał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lub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kopia</a:t>
            </a:r>
            <a:endParaRPr lang="en-GB" sz="2000" dirty="0" smtClean="0">
              <a:latin typeface="Arial Unicode MS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rial Unicode MS" pitchFamily="32" charset="0"/>
              </a:rPr>
              <a:t>Do </a:t>
            </a:r>
            <a:r>
              <a:rPr lang="en-GB" sz="3600" b="1" dirty="0" err="1" smtClean="0">
                <a:latin typeface="Arial Unicode MS" pitchFamily="32" charset="0"/>
              </a:rPr>
              <a:t>wniosku</a:t>
            </a:r>
            <a:r>
              <a:rPr lang="en-GB" sz="3600" b="1" dirty="0" smtClean="0">
                <a:latin typeface="Arial Unicode MS" pitchFamily="32" charset="0"/>
              </a:rPr>
              <a:t> o </a:t>
            </a:r>
            <a:r>
              <a:rPr lang="en-GB" sz="3600" b="1" dirty="0" err="1" smtClean="0">
                <a:latin typeface="Arial Unicode MS" pitchFamily="32" charset="0"/>
              </a:rPr>
              <a:t>przyznanie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pomocy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dołącza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się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następujące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dokumenty</a:t>
            </a:r>
            <a:r>
              <a:rPr lang="en-GB" sz="3600" b="1" dirty="0" smtClean="0">
                <a:latin typeface="Arial Unicode MS" pitchFamily="32" charset="0"/>
              </a:rPr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153400" cy="3276600"/>
          </a:xfrm>
        </p:spPr>
        <p:txBody>
          <a:bodyPr>
            <a:normAutofit/>
          </a:bodyPr>
          <a:lstStyle/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promesę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leasingową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dotyczącą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planowanego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zakupu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wraz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planowanym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harmonogramem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spłat</a:t>
            </a:r>
            <a:r>
              <a:rPr lang="en-GB" sz="1800" dirty="0" smtClean="0">
                <a:latin typeface="Arial Unicode MS" pitchFamily="32" charset="0"/>
              </a:rPr>
              <a:t> rat </a:t>
            </a:r>
            <a:r>
              <a:rPr lang="en-GB" sz="1800" dirty="0" err="1" smtClean="0">
                <a:latin typeface="Arial Unicode MS" pitchFamily="32" charset="0"/>
              </a:rPr>
              <a:t>leasingowych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rozbiciu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część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kapitałową</a:t>
            </a:r>
            <a:r>
              <a:rPr lang="en-GB" sz="1800" dirty="0" smtClean="0">
                <a:latin typeface="Arial Unicode MS" pitchFamily="32" charset="0"/>
              </a:rPr>
              <a:t> (</a:t>
            </a:r>
            <a:r>
              <a:rPr lang="en-GB" sz="1800" dirty="0" err="1" smtClean="0">
                <a:latin typeface="Arial Unicode MS" pitchFamily="32" charset="0"/>
              </a:rPr>
              <a:t>równą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wartości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początkowej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netto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przedmiotu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leasingu</a:t>
            </a:r>
            <a:r>
              <a:rPr lang="en-GB" sz="1800" dirty="0" smtClean="0">
                <a:latin typeface="Arial Unicode MS" pitchFamily="32" charset="0"/>
              </a:rPr>
              <a:t>)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część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odsetkową</a:t>
            </a:r>
            <a:r>
              <a:rPr lang="en-GB" sz="1800" dirty="0" smtClean="0">
                <a:latin typeface="Arial Unicode MS" pitchFamily="32" charset="0"/>
              </a:rPr>
              <a:t> (</a:t>
            </a:r>
            <a:r>
              <a:rPr lang="en-GB" sz="1800" dirty="0" err="1" smtClean="0">
                <a:latin typeface="Arial Unicode MS" pitchFamily="32" charset="0"/>
              </a:rPr>
              <a:t>stanowiącą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marżę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finansującego</a:t>
            </a:r>
            <a:r>
              <a:rPr lang="en-GB" sz="1800" dirty="0" smtClean="0">
                <a:latin typeface="Arial Unicode MS" pitchFamily="32" charset="0"/>
              </a:rPr>
              <a:t>) –</a:t>
            </a:r>
            <a:r>
              <a:rPr lang="en-GB" sz="1800" dirty="0" err="1" smtClean="0">
                <a:latin typeface="Arial Unicode MS" pitchFamily="32" charset="0"/>
              </a:rPr>
              <a:t>oryginał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kopia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0" indent="0"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1800" b="1" dirty="0" smtClean="0">
              <a:latin typeface="Arial Unicode MS" pitchFamily="32" charset="0"/>
            </a:endParaRP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dokument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potwierdzający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tytuł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prawny</a:t>
            </a:r>
            <a:r>
              <a:rPr lang="en-GB" sz="1800" b="1" dirty="0" smtClean="0">
                <a:latin typeface="Arial Unicode MS" pitchFamily="32" charset="0"/>
              </a:rPr>
              <a:t> do </a:t>
            </a:r>
            <a:r>
              <a:rPr lang="en-GB" sz="1800" b="1" dirty="0" err="1" smtClean="0">
                <a:latin typeface="Arial Unicode MS" pitchFamily="32" charset="0"/>
              </a:rPr>
              <a:t>nieruchomości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na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której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realizowana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będzie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operacja</a:t>
            </a:r>
            <a:endParaRPr lang="en-GB" sz="1800" dirty="0">
              <a:latin typeface="Arial Unicode MS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rial Unicode MS" pitchFamily="32" charset="0"/>
              </a:rPr>
              <a:t>Do </a:t>
            </a:r>
            <a:r>
              <a:rPr lang="en-GB" sz="3600" b="1" dirty="0" err="1" smtClean="0">
                <a:latin typeface="Arial Unicode MS" pitchFamily="32" charset="0"/>
              </a:rPr>
              <a:t>wniosku</a:t>
            </a:r>
            <a:r>
              <a:rPr lang="en-GB" sz="3600" b="1" dirty="0" smtClean="0">
                <a:latin typeface="Arial Unicode MS" pitchFamily="32" charset="0"/>
              </a:rPr>
              <a:t> o </a:t>
            </a:r>
            <a:r>
              <a:rPr lang="en-GB" sz="3600" b="1" dirty="0" err="1" smtClean="0">
                <a:latin typeface="Arial Unicode MS" pitchFamily="32" charset="0"/>
              </a:rPr>
              <a:t>przyznanie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pomocy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dołącza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się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następujące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dokumenty</a:t>
            </a:r>
            <a:r>
              <a:rPr lang="en-GB" sz="3600" b="1" dirty="0" smtClean="0">
                <a:latin typeface="Arial Unicode MS" pitchFamily="32" charset="0"/>
              </a:rPr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19622"/>
            <a:ext cx="8153400" cy="3723878"/>
          </a:xfrm>
        </p:spPr>
        <p:txBody>
          <a:bodyPr>
            <a:normAutofit/>
          </a:bodyPr>
          <a:lstStyle/>
          <a:p>
            <a:pPr lvl="1">
              <a:spcBef>
                <a:spcPts val="4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oświadczenie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właściciela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lub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współwłaściciela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nieruchomości</a:t>
            </a:r>
            <a:r>
              <a:rPr lang="en-GB" sz="1800" b="1" dirty="0" smtClean="0">
                <a:latin typeface="Arial Unicode MS" pitchFamily="32" charset="0"/>
              </a:rPr>
              <a:t>, </a:t>
            </a:r>
            <a:r>
              <a:rPr lang="en-GB" sz="1800" b="1" dirty="0" err="1" smtClean="0">
                <a:latin typeface="Arial Unicode MS" pitchFamily="32" charset="0"/>
              </a:rPr>
              <a:t>że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wyraża</a:t>
            </a:r>
            <a:r>
              <a:rPr lang="en-GB" sz="1800" b="1" dirty="0" smtClean="0">
                <a:latin typeface="Arial Unicode MS" pitchFamily="32" charset="0"/>
              </a:rPr>
              <a:t> on </a:t>
            </a:r>
            <a:r>
              <a:rPr lang="en-GB" sz="1800" b="1" dirty="0" err="1" smtClean="0">
                <a:latin typeface="Arial Unicode MS" pitchFamily="32" charset="0"/>
              </a:rPr>
              <a:t>zgodę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na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realizację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600" dirty="0" smtClean="0">
                <a:latin typeface="Arial Unicode MS" pitchFamily="32" charset="0"/>
              </a:rPr>
              <a:t>– w </a:t>
            </a:r>
            <a:r>
              <a:rPr lang="en-GB" sz="1600" dirty="0" err="1" smtClean="0">
                <a:latin typeface="Arial Unicode MS" pitchFamily="32" charset="0"/>
              </a:rPr>
              <a:t>przypadku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gdy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planowana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inwestycja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związana</a:t>
            </a:r>
            <a:r>
              <a:rPr lang="en-GB" sz="1600" dirty="0" smtClean="0">
                <a:latin typeface="Arial Unicode MS" pitchFamily="32" charset="0"/>
              </a:rPr>
              <a:t> jest z </a:t>
            </a:r>
            <a:r>
              <a:rPr lang="en-GB" sz="1600" dirty="0" err="1" smtClean="0">
                <a:latin typeface="Arial Unicode MS" pitchFamily="32" charset="0"/>
              </a:rPr>
              <a:t>budową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modernizacją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wyposażeniem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lub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zagospodarowaniem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nieruchomości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będącej</a:t>
            </a:r>
            <a:r>
              <a:rPr lang="en-GB" sz="1600" dirty="0" smtClean="0">
                <a:latin typeface="Arial Unicode MS" pitchFamily="32" charset="0"/>
              </a:rPr>
              <a:t> w </a:t>
            </a:r>
            <a:r>
              <a:rPr lang="en-GB" sz="1600" dirty="0" err="1" smtClean="0">
                <a:latin typeface="Arial Unicode MS" pitchFamily="32" charset="0"/>
              </a:rPr>
              <a:t>posiadaniu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zależnym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lub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będącym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przedmiotem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współwłasności</a:t>
            </a:r>
            <a:r>
              <a:rPr lang="en-GB" sz="1600" dirty="0" smtClean="0">
                <a:latin typeface="Arial Unicode MS" pitchFamily="32" charset="0"/>
              </a:rPr>
              <a:t> – </a:t>
            </a:r>
            <a:r>
              <a:rPr lang="en-GB" sz="1600" dirty="0" err="1" smtClean="0">
                <a:latin typeface="Arial Unicode MS" pitchFamily="32" charset="0"/>
              </a:rPr>
              <a:t>na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formularzu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udostępnionym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przez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Agencję</a:t>
            </a:r>
            <a:r>
              <a:rPr lang="en-GB" sz="1600" dirty="0" smtClean="0">
                <a:latin typeface="Arial Unicode MS" pitchFamily="32" charset="0"/>
              </a:rPr>
              <a:t> –</a:t>
            </a:r>
            <a:r>
              <a:rPr lang="en-GB" sz="1600" dirty="0" err="1" smtClean="0">
                <a:latin typeface="Arial Unicode MS" pitchFamily="32" charset="0"/>
              </a:rPr>
              <a:t>oryginał</a:t>
            </a:r>
            <a:r>
              <a:rPr lang="en-GB" sz="1600" dirty="0" smtClean="0">
                <a:latin typeface="Arial Unicode MS" pitchFamily="32" charset="0"/>
              </a:rPr>
              <a:t>;</a:t>
            </a:r>
          </a:p>
          <a:p>
            <a:pPr lvl="1">
              <a:spcBef>
                <a:spcPts val="4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zaświadczenie</a:t>
            </a:r>
            <a:r>
              <a:rPr lang="en-GB" sz="1800" b="1" dirty="0" smtClean="0">
                <a:latin typeface="Arial Unicode MS" pitchFamily="32" charset="0"/>
              </a:rPr>
              <a:t> o </a:t>
            </a:r>
            <a:r>
              <a:rPr lang="en-GB" sz="1800" b="1" dirty="0" err="1" smtClean="0">
                <a:latin typeface="Arial Unicode MS" pitchFamily="32" charset="0"/>
              </a:rPr>
              <a:t>wpisie</a:t>
            </a:r>
            <a:r>
              <a:rPr lang="en-GB" sz="1800" b="1" dirty="0" smtClean="0">
                <a:latin typeface="Arial Unicode MS" pitchFamily="32" charset="0"/>
              </a:rPr>
              <a:t> do </a:t>
            </a:r>
            <a:r>
              <a:rPr lang="en-GB" sz="1800" b="1" dirty="0" err="1" smtClean="0">
                <a:latin typeface="Arial Unicode MS" pitchFamily="32" charset="0"/>
              </a:rPr>
              <a:t>ewidencji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innych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obiektów</a:t>
            </a:r>
            <a:r>
              <a:rPr lang="en-GB" sz="1800" b="1" dirty="0" smtClean="0">
                <a:latin typeface="Arial Unicode MS" pitchFamily="32" charset="0"/>
              </a:rPr>
              <a:t>, o </a:t>
            </a:r>
            <a:r>
              <a:rPr lang="en-GB" sz="1800" b="1" dirty="0" err="1" smtClean="0">
                <a:latin typeface="Arial Unicode MS" pitchFamily="32" charset="0"/>
              </a:rPr>
              <a:t>której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mowa</a:t>
            </a:r>
            <a:r>
              <a:rPr lang="en-GB" sz="1800" b="1" dirty="0" smtClean="0">
                <a:latin typeface="Arial Unicode MS" pitchFamily="32" charset="0"/>
              </a:rPr>
              <a:t> w art. 38 </a:t>
            </a:r>
            <a:r>
              <a:rPr lang="en-GB" sz="1800" b="1" dirty="0" err="1" smtClean="0">
                <a:latin typeface="Arial Unicode MS" pitchFamily="32" charset="0"/>
              </a:rPr>
              <a:t>ust</a:t>
            </a:r>
            <a:r>
              <a:rPr lang="en-GB" sz="1800" b="1" dirty="0" smtClean="0">
                <a:latin typeface="Arial Unicode MS" pitchFamily="32" charset="0"/>
              </a:rPr>
              <a:t>. 3 </a:t>
            </a:r>
            <a:r>
              <a:rPr lang="en-GB" sz="1800" b="1" dirty="0" err="1" smtClean="0">
                <a:latin typeface="Arial Unicode MS" pitchFamily="32" charset="0"/>
              </a:rPr>
              <a:t>ustawy</a:t>
            </a:r>
            <a:r>
              <a:rPr lang="en-GB" sz="1800" b="1" dirty="0" smtClean="0">
                <a:latin typeface="Arial Unicode MS" pitchFamily="32" charset="0"/>
              </a:rPr>
              <a:t> z </a:t>
            </a:r>
            <a:r>
              <a:rPr lang="en-GB" sz="1800" b="1" dirty="0" err="1" smtClean="0">
                <a:latin typeface="Arial Unicode MS" pitchFamily="32" charset="0"/>
              </a:rPr>
              <a:t>dnia</a:t>
            </a:r>
            <a:r>
              <a:rPr lang="en-GB" sz="1800" b="1" dirty="0" smtClean="0">
                <a:latin typeface="Arial Unicode MS" pitchFamily="32" charset="0"/>
              </a:rPr>
              <a:t> 29 </a:t>
            </a:r>
            <a:r>
              <a:rPr lang="en-GB" sz="1800" b="1" dirty="0" err="1" smtClean="0">
                <a:latin typeface="Arial Unicode MS" pitchFamily="32" charset="0"/>
              </a:rPr>
              <a:t>sierpnia</a:t>
            </a:r>
            <a:r>
              <a:rPr lang="en-GB" sz="1800" b="1" dirty="0" smtClean="0">
                <a:latin typeface="Arial Unicode MS" pitchFamily="32" charset="0"/>
              </a:rPr>
              <a:t> 1997 r. o </a:t>
            </a:r>
            <a:r>
              <a:rPr lang="en-GB" sz="1800" b="1" dirty="0" err="1" smtClean="0">
                <a:latin typeface="Arial Unicode MS" pitchFamily="32" charset="0"/>
              </a:rPr>
              <a:t>usługach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turystycznych</a:t>
            </a:r>
            <a:r>
              <a:rPr lang="en-GB" sz="1800" b="1" dirty="0" smtClean="0">
                <a:latin typeface="Arial Unicode MS" pitchFamily="32" charset="0"/>
              </a:rPr>
              <a:t> (Dz. U. z 2004 r. Nr 223, </a:t>
            </a:r>
            <a:r>
              <a:rPr lang="en-GB" sz="1800" b="1" dirty="0" err="1" smtClean="0">
                <a:latin typeface="Arial Unicode MS" pitchFamily="32" charset="0"/>
              </a:rPr>
              <a:t>poz</a:t>
            </a:r>
            <a:r>
              <a:rPr lang="en-GB" sz="1800" b="1" dirty="0" smtClean="0">
                <a:latin typeface="Arial Unicode MS" pitchFamily="32" charset="0"/>
              </a:rPr>
              <a:t>. 2268 </a:t>
            </a:r>
            <a:r>
              <a:rPr lang="en-GB" sz="1800" b="1" dirty="0" err="1" smtClean="0">
                <a:latin typeface="Arial Unicode MS" pitchFamily="32" charset="0"/>
              </a:rPr>
              <a:t>i</a:t>
            </a:r>
            <a:r>
              <a:rPr lang="en-GB" sz="1800" b="1" dirty="0" smtClean="0">
                <a:latin typeface="Arial Unicode MS" pitchFamily="32" charset="0"/>
              </a:rPr>
              <a:t> Nr 273, </a:t>
            </a:r>
            <a:r>
              <a:rPr lang="en-GB" sz="1800" b="1" dirty="0" err="1" smtClean="0">
                <a:latin typeface="Arial Unicode MS" pitchFamily="32" charset="0"/>
              </a:rPr>
              <a:t>poz</a:t>
            </a:r>
            <a:r>
              <a:rPr lang="en-GB" sz="1800" b="1" dirty="0" smtClean="0">
                <a:latin typeface="Arial Unicode MS" pitchFamily="32" charset="0"/>
              </a:rPr>
              <a:t>. 2703</a:t>
            </a:r>
            <a:r>
              <a:rPr lang="en-GB" sz="1800" dirty="0" smtClean="0">
                <a:latin typeface="Arial Unicode MS" pitchFamily="32" charset="0"/>
              </a:rPr>
              <a:t>) </a:t>
            </a:r>
            <a:r>
              <a:rPr lang="en-GB" sz="1600" dirty="0" smtClean="0">
                <a:latin typeface="Arial Unicode MS" pitchFamily="32" charset="0"/>
              </a:rPr>
              <a:t>– </a:t>
            </a:r>
            <a:r>
              <a:rPr lang="en-GB" sz="1600" dirty="0" smtClean="0"/>
              <a:t>w </a:t>
            </a:r>
            <a:r>
              <a:rPr lang="en-GB" sz="1600" dirty="0" err="1" smtClean="0">
                <a:latin typeface="Arial Unicode MS" pitchFamily="32" charset="0"/>
              </a:rPr>
              <a:t>przypadku</a:t>
            </a:r>
            <a:r>
              <a:rPr lang="en-GB" sz="1600" dirty="0" smtClean="0">
                <a:latin typeface="Arial Unicode MS" pitchFamily="32" charset="0"/>
              </a:rPr>
              <a:t>, </a:t>
            </a:r>
            <a:r>
              <a:rPr lang="en-GB" sz="1600" dirty="0" err="1" smtClean="0">
                <a:latin typeface="Arial Unicode MS" pitchFamily="32" charset="0"/>
              </a:rPr>
              <a:t>gdy</a:t>
            </a:r>
            <a:r>
              <a:rPr lang="en-GB" sz="1600" dirty="0" smtClean="0">
                <a:latin typeface="Arial Unicode MS" pitchFamily="32" charset="0"/>
              </a:rPr>
              <a:t> w ramach </a:t>
            </a:r>
            <a:r>
              <a:rPr lang="en-GB" sz="1600" dirty="0" err="1" smtClean="0">
                <a:latin typeface="Arial Unicode MS" pitchFamily="32" charset="0"/>
              </a:rPr>
              <a:t>rozwijanej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działalności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wnioskodawca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świadczy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usługi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polegające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na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udostępnianiu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miejsc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noclegowych</a:t>
            </a:r>
            <a:r>
              <a:rPr lang="en-GB" sz="1600" dirty="0" smtClean="0">
                <a:latin typeface="Arial Unicode MS" pitchFamily="32" charset="0"/>
              </a:rPr>
              <a:t> w </a:t>
            </a:r>
            <a:r>
              <a:rPr lang="en-GB" sz="1600" dirty="0" err="1" smtClean="0">
                <a:latin typeface="Arial Unicode MS" pitchFamily="32" charset="0"/>
              </a:rPr>
              <a:t>innych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obiektach</a:t>
            </a:r>
            <a:r>
              <a:rPr lang="en-GB" sz="1600" dirty="0" smtClean="0">
                <a:latin typeface="Arial Unicode MS" pitchFamily="32" charset="0"/>
              </a:rPr>
              <a:t>,</a:t>
            </a:r>
            <a:r>
              <a:rPr lang="en-GB" sz="1600" dirty="0" smtClean="0"/>
              <a:t> w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których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mogą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być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świadczone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usługi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 smtClean="0">
                <a:latin typeface="Arial Unicode MS" pitchFamily="32" charset="0"/>
              </a:rPr>
              <a:t>hotelarskie</a:t>
            </a:r>
            <a:endParaRPr lang="en-GB" sz="1600" dirty="0" smtClean="0">
              <a:latin typeface="Arial Unicode MS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rial Unicode MS" pitchFamily="32" charset="0"/>
              </a:rPr>
              <a:t>Do </a:t>
            </a:r>
            <a:r>
              <a:rPr lang="en-GB" sz="3600" b="1" dirty="0" err="1" smtClean="0">
                <a:latin typeface="Arial Unicode MS" pitchFamily="32" charset="0"/>
              </a:rPr>
              <a:t>wniosku</a:t>
            </a:r>
            <a:r>
              <a:rPr lang="en-GB" sz="3600" b="1" dirty="0" smtClean="0">
                <a:latin typeface="Arial Unicode MS" pitchFamily="32" charset="0"/>
              </a:rPr>
              <a:t> o </a:t>
            </a:r>
            <a:r>
              <a:rPr lang="en-GB" sz="3600" b="1" dirty="0" err="1" smtClean="0">
                <a:latin typeface="Arial Unicode MS" pitchFamily="32" charset="0"/>
              </a:rPr>
              <a:t>przyznanie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pomocy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dołącza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się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następujące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dokumenty</a:t>
            </a:r>
            <a:r>
              <a:rPr lang="en-GB" sz="3600" b="1" dirty="0" smtClean="0">
                <a:latin typeface="Arial Unicode MS" pitchFamily="32" charset="0"/>
              </a:rPr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153400" cy="3456384"/>
          </a:xfrm>
        </p:spPr>
        <p:txBody>
          <a:bodyPr>
            <a:normAutofit/>
          </a:bodyPr>
          <a:lstStyle/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3200" b="1" baseline="-25000" dirty="0" err="1" smtClean="0">
                <a:latin typeface="Arial Unicode MS" pitchFamily="32" charset="0"/>
              </a:rPr>
              <a:t>przyrzeczenie</a:t>
            </a:r>
            <a:r>
              <a:rPr lang="en-GB" sz="3200" b="1" baseline="-25000" dirty="0" smtClean="0">
                <a:latin typeface="Arial Unicode MS" pitchFamily="32" charset="0"/>
              </a:rPr>
              <a:t> </a:t>
            </a:r>
            <a:r>
              <a:rPr lang="en-GB" sz="3200" b="1" baseline="-25000" dirty="0" err="1" smtClean="0">
                <a:latin typeface="Arial Unicode MS" pitchFamily="32" charset="0"/>
              </a:rPr>
              <a:t>zaszeregowania</a:t>
            </a:r>
            <a:r>
              <a:rPr lang="en-GB" sz="3200" b="1" baseline="-25000" dirty="0" smtClean="0">
                <a:latin typeface="Arial Unicode MS" pitchFamily="32" charset="0"/>
              </a:rPr>
              <a:t> </a:t>
            </a:r>
            <a:r>
              <a:rPr lang="en-GB" sz="3200" b="1" baseline="-25000" dirty="0" err="1" smtClean="0">
                <a:latin typeface="Arial Unicode MS" pitchFamily="32" charset="0"/>
              </a:rPr>
              <a:t>obiektu</a:t>
            </a:r>
            <a:r>
              <a:rPr lang="en-GB" sz="3200" b="1" baseline="-25000" dirty="0" smtClean="0">
                <a:latin typeface="Arial Unicode MS" pitchFamily="32" charset="0"/>
              </a:rPr>
              <a:t> do </a:t>
            </a:r>
            <a:r>
              <a:rPr lang="en-GB" sz="3200" b="1" baseline="-25000" dirty="0" err="1" smtClean="0">
                <a:latin typeface="Arial Unicode MS" pitchFamily="32" charset="0"/>
              </a:rPr>
              <a:t>odpowiedniego</a:t>
            </a:r>
            <a:r>
              <a:rPr lang="en-GB" sz="3200" b="1" baseline="-25000" dirty="0" smtClean="0">
                <a:latin typeface="Arial Unicode MS" pitchFamily="32" charset="0"/>
              </a:rPr>
              <a:t> </a:t>
            </a:r>
            <a:r>
              <a:rPr lang="en-GB" sz="3200" b="1" baseline="-25000" dirty="0" err="1" smtClean="0">
                <a:latin typeface="Arial Unicode MS" pitchFamily="32" charset="0"/>
              </a:rPr>
              <a:t>rodzaju</a:t>
            </a:r>
            <a:r>
              <a:rPr lang="en-GB" sz="3200" b="1" baseline="-25000" dirty="0" smtClean="0">
                <a:latin typeface="Arial Unicode MS" pitchFamily="32" charset="0"/>
              </a:rPr>
              <a:t> </a:t>
            </a:r>
            <a:r>
              <a:rPr lang="en-GB" sz="3200" b="1" baseline="-25000" dirty="0" err="1" smtClean="0">
                <a:latin typeface="Arial Unicode MS" pitchFamily="32" charset="0"/>
              </a:rPr>
              <a:t>i</a:t>
            </a:r>
            <a:r>
              <a:rPr lang="en-GB" sz="3200" b="1" baseline="-25000" dirty="0" smtClean="0">
                <a:latin typeface="Arial Unicode MS" pitchFamily="32" charset="0"/>
              </a:rPr>
              <a:t> </a:t>
            </a:r>
            <a:r>
              <a:rPr lang="en-GB" sz="3200" b="1" baseline="-25000" dirty="0" err="1" smtClean="0">
                <a:latin typeface="Arial Unicode MS" pitchFamily="32" charset="0"/>
              </a:rPr>
              <a:t>kategorii</a:t>
            </a:r>
            <a:r>
              <a:rPr lang="en-GB" sz="32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wydane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na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podstawie</a:t>
            </a:r>
            <a:r>
              <a:rPr lang="en-GB" sz="2800" baseline="-25000" dirty="0" smtClean="0">
                <a:latin typeface="Arial Unicode MS" pitchFamily="32" charset="0"/>
              </a:rPr>
              <a:t> art. 39a </a:t>
            </a:r>
            <a:r>
              <a:rPr lang="en-GB" sz="2800" baseline="-25000" dirty="0" err="1" smtClean="0">
                <a:latin typeface="Arial Unicode MS" pitchFamily="32" charset="0"/>
              </a:rPr>
              <a:t>ustawy</a:t>
            </a:r>
            <a:r>
              <a:rPr lang="en-GB" sz="2800" baseline="-25000" dirty="0" smtClean="0">
                <a:latin typeface="Arial Unicode MS" pitchFamily="32" charset="0"/>
              </a:rPr>
              <a:t> z </a:t>
            </a:r>
            <a:r>
              <a:rPr lang="en-GB" sz="2800" baseline="-25000" dirty="0" err="1" smtClean="0">
                <a:latin typeface="Arial Unicode MS" pitchFamily="32" charset="0"/>
              </a:rPr>
              <a:t>dnia</a:t>
            </a:r>
            <a:r>
              <a:rPr lang="en-GB" sz="2800" baseline="-25000" dirty="0" smtClean="0">
                <a:latin typeface="Arial Unicode MS" pitchFamily="32" charset="0"/>
              </a:rPr>
              <a:t> 29 </a:t>
            </a:r>
            <a:r>
              <a:rPr lang="en-GB" sz="2800" baseline="-25000" dirty="0" err="1" smtClean="0">
                <a:latin typeface="Arial Unicode MS" pitchFamily="32" charset="0"/>
              </a:rPr>
              <a:t>sierpnia</a:t>
            </a:r>
            <a:r>
              <a:rPr lang="en-GB" sz="2800" baseline="-25000" dirty="0" smtClean="0">
                <a:latin typeface="Arial Unicode MS" pitchFamily="32" charset="0"/>
              </a:rPr>
              <a:t> 1997 r. </a:t>
            </a:r>
            <a:r>
              <a:rPr lang="en-GB" sz="2800" baseline="-25000" dirty="0" err="1" smtClean="0">
                <a:latin typeface="Arial Unicode MS" pitchFamily="32" charset="0"/>
              </a:rPr>
              <a:t>usługach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turystycznych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lub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decyzja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określająca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kategorię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obiektu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hotelarskiego</a:t>
            </a:r>
            <a:r>
              <a:rPr lang="en-GB" sz="2800" baseline="-25000" dirty="0" smtClean="0">
                <a:latin typeface="Arial Unicode MS" pitchFamily="32" charset="0"/>
              </a:rPr>
              <a:t>, </a:t>
            </a:r>
            <a:r>
              <a:rPr lang="en-GB" sz="2800" baseline="-25000" dirty="0" err="1" smtClean="0">
                <a:latin typeface="Arial Unicode MS" pitchFamily="32" charset="0"/>
              </a:rPr>
              <a:t>wydana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na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podstawie</a:t>
            </a:r>
            <a:r>
              <a:rPr lang="en-GB" sz="2800" baseline="-25000" dirty="0" smtClean="0">
                <a:latin typeface="Arial Unicode MS" pitchFamily="32" charset="0"/>
              </a:rPr>
              <a:t> art. 38 </a:t>
            </a:r>
            <a:r>
              <a:rPr lang="en-GB" sz="2800" baseline="-25000" dirty="0" err="1" smtClean="0">
                <a:latin typeface="Arial Unicode MS" pitchFamily="32" charset="0"/>
              </a:rPr>
              <a:t>ust</a:t>
            </a:r>
            <a:r>
              <a:rPr lang="en-GB" sz="2800" baseline="-25000" dirty="0" smtClean="0">
                <a:latin typeface="Arial Unicode MS" pitchFamily="32" charset="0"/>
              </a:rPr>
              <a:t>. 1 </a:t>
            </a:r>
            <a:r>
              <a:rPr lang="en-GB" sz="2800" baseline="-25000" dirty="0" err="1" smtClean="0">
                <a:latin typeface="Arial Unicode MS" pitchFamily="32" charset="0"/>
              </a:rPr>
              <a:t>i</a:t>
            </a:r>
            <a:r>
              <a:rPr lang="en-GB" sz="2800" baseline="-25000" dirty="0" smtClean="0">
                <a:latin typeface="Arial Unicode MS" pitchFamily="32" charset="0"/>
              </a:rPr>
              <a:t> 2 </a:t>
            </a:r>
            <a:r>
              <a:rPr lang="en-GB" sz="2800" baseline="-25000" dirty="0" err="1" smtClean="0">
                <a:latin typeface="Arial Unicode MS" pitchFamily="32" charset="0"/>
              </a:rPr>
              <a:t>ustawy</a:t>
            </a:r>
            <a:r>
              <a:rPr lang="en-GB" sz="2800" baseline="-25000" dirty="0" smtClean="0">
                <a:latin typeface="Arial Unicode MS" pitchFamily="32" charset="0"/>
              </a:rPr>
              <a:t> z </a:t>
            </a:r>
            <a:r>
              <a:rPr lang="en-GB" sz="2800" baseline="-25000" dirty="0" err="1" smtClean="0">
                <a:latin typeface="Arial Unicode MS" pitchFamily="32" charset="0"/>
              </a:rPr>
              <a:t>dnia</a:t>
            </a:r>
            <a:r>
              <a:rPr lang="en-GB" sz="2800" baseline="-25000" dirty="0" smtClean="0">
                <a:latin typeface="Arial Unicode MS" pitchFamily="32" charset="0"/>
              </a:rPr>
              <a:t> 29 </a:t>
            </a:r>
            <a:r>
              <a:rPr lang="en-GB" sz="2800" baseline="-25000" dirty="0" err="1" smtClean="0">
                <a:latin typeface="Arial Unicode MS" pitchFamily="32" charset="0"/>
              </a:rPr>
              <a:t>sierpnia</a:t>
            </a:r>
            <a:r>
              <a:rPr lang="en-GB" sz="2800" baseline="-25000" dirty="0" smtClean="0">
                <a:latin typeface="Arial Unicode MS" pitchFamily="32" charset="0"/>
              </a:rPr>
              <a:t> 1997 r. o </a:t>
            </a:r>
            <a:r>
              <a:rPr lang="en-GB" sz="2800" baseline="-25000" dirty="0" err="1" smtClean="0">
                <a:latin typeface="Arial Unicode MS" pitchFamily="32" charset="0"/>
              </a:rPr>
              <a:t>usługach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turystycznych</a:t>
            </a:r>
            <a:r>
              <a:rPr lang="en-GB" sz="2800" baseline="-25000" dirty="0" smtClean="0">
                <a:latin typeface="Arial Unicode MS" pitchFamily="32" charset="0"/>
              </a:rPr>
              <a:t> – w </a:t>
            </a:r>
            <a:r>
              <a:rPr lang="en-GB" sz="2800" baseline="-25000" dirty="0" err="1" smtClean="0">
                <a:latin typeface="Arial Unicode MS" pitchFamily="32" charset="0"/>
              </a:rPr>
              <a:t>przypadku</a:t>
            </a:r>
            <a:r>
              <a:rPr lang="en-GB" sz="2800" baseline="-25000" dirty="0" smtClean="0">
                <a:latin typeface="Arial Unicode MS" pitchFamily="32" charset="0"/>
              </a:rPr>
              <a:t>, </a:t>
            </a:r>
            <a:r>
              <a:rPr lang="en-GB" sz="2800" baseline="-25000" dirty="0" err="1" smtClean="0">
                <a:latin typeface="Arial Unicode MS" pitchFamily="32" charset="0"/>
              </a:rPr>
              <a:t>gdy</a:t>
            </a:r>
            <a:r>
              <a:rPr lang="en-GB" sz="2800" baseline="-25000" dirty="0" smtClean="0">
                <a:latin typeface="Arial Unicode MS" pitchFamily="32" charset="0"/>
              </a:rPr>
              <a:t> w ramach </a:t>
            </a:r>
            <a:r>
              <a:rPr lang="en-GB" sz="2800" baseline="-25000" dirty="0" err="1" smtClean="0">
                <a:latin typeface="Arial Unicode MS" pitchFamily="32" charset="0"/>
              </a:rPr>
              <a:t>prowadzonej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działalności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wnioskodawca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świadczy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usługi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polegające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na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udostępnianiu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miejsc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noclegowych</a:t>
            </a:r>
            <a:r>
              <a:rPr lang="en-GB" sz="2800" baseline="-25000" dirty="0" smtClean="0"/>
              <a:t> w </a:t>
            </a:r>
            <a:r>
              <a:rPr lang="en-GB" sz="2800" baseline="-25000" dirty="0" err="1" smtClean="0">
                <a:latin typeface="Arial Unicode MS" pitchFamily="32" charset="0"/>
              </a:rPr>
              <a:t>obiektach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hotelarskich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3200" b="1" baseline="-25000" dirty="0" err="1" smtClean="0">
                <a:latin typeface="Arial Unicode MS" pitchFamily="32" charset="0"/>
              </a:rPr>
              <a:t>zaświadczenie</a:t>
            </a:r>
            <a:r>
              <a:rPr lang="en-GB" sz="3200" b="1" baseline="-25000" dirty="0" smtClean="0">
                <a:latin typeface="Arial Unicode MS" pitchFamily="32" charset="0"/>
              </a:rPr>
              <a:t> o </a:t>
            </a:r>
            <a:r>
              <a:rPr lang="en-GB" sz="3200" b="1" baseline="-25000" dirty="0" err="1" smtClean="0">
                <a:latin typeface="Arial Unicode MS" pitchFamily="32" charset="0"/>
              </a:rPr>
              <a:t>wpisie</a:t>
            </a:r>
            <a:r>
              <a:rPr lang="en-GB" sz="3200" b="1" baseline="-25000" dirty="0" smtClean="0">
                <a:latin typeface="Arial Unicode MS" pitchFamily="32" charset="0"/>
              </a:rPr>
              <a:t> do </a:t>
            </a:r>
            <a:r>
              <a:rPr lang="en-GB" sz="3200" b="1" baseline="-25000" dirty="0" err="1" smtClean="0">
                <a:latin typeface="Arial Unicode MS" pitchFamily="32" charset="0"/>
              </a:rPr>
              <a:t>Ewidencji</a:t>
            </a:r>
            <a:r>
              <a:rPr lang="en-GB" sz="3200" b="1" baseline="-25000" dirty="0" smtClean="0">
                <a:latin typeface="Arial Unicode MS" pitchFamily="32" charset="0"/>
              </a:rPr>
              <a:t> </a:t>
            </a:r>
            <a:r>
              <a:rPr lang="en-GB" sz="3200" b="1" baseline="-25000" dirty="0" err="1" smtClean="0">
                <a:latin typeface="Arial Unicode MS" pitchFamily="32" charset="0"/>
              </a:rPr>
              <a:t>Działalności</a:t>
            </a:r>
            <a:r>
              <a:rPr lang="en-GB" sz="3200" b="1" baseline="-25000" dirty="0" smtClean="0">
                <a:latin typeface="Arial Unicode MS" pitchFamily="32" charset="0"/>
              </a:rPr>
              <a:t> </a:t>
            </a:r>
            <a:r>
              <a:rPr lang="en-GB" sz="3200" b="1" baseline="-25000" dirty="0" err="1" smtClean="0">
                <a:latin typeface="Arial Unicode MS" pitchFamily="32" charset="0"/>
              </a:rPr>
              <a:t>Gospodarczej</a:t>
            </a:r>
            <a:r>
              <a:rPr lang="en-GB" sz="32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smtClean="0">
                <a:latin typeface="Arial Unicode MS" pitchFamily="32" charset="0"/>
              </a:rPr>
              <a:t>z </a:t>
            </a:r>
            <a:r>
              <a:rPr lang="en-GB" sz="2800" baseline="-25000" dirty="0" err="1" smtClean="0">
                <a:latin typeface="Arial Unicode MS" pitchFamily="32" charset="0"/>
              </a:rPr>
              <a:t>podaniem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przedmiotu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wykonywanej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działalności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gospodarczej</a:t>
            </a:r>
            <a:r>
              <a:rPr lang="en-GB" sz="2800" baseline="-25000" dirty="0" smtClean="0">
                <a:latin typeface="Arial Unicode MS" pitchFamily="32" charset="0"/>
              </a:rPr>
              <a:t>, </a:t>
            </a:r>
            <a:r>
              <a:rPr lang="en-GB" sz="2800" baseline="-25000" dirty="0" err="1" smtClean="0">
                <a:latin typeface="Arial Unicode MS" pitchFamily="32" charset="0"/>
              </a:rPr>
              <a:t>zgodnie</a:t>
            </a:r>
            <a:r>
              <a:rPr lang="en-GB" sz="2800" baseline="-25000" dirty="0" smtClean="0">
                <a:latin typeface="Arial Unicode MS" pitchFamily="32" charset="0"/>
              </a:rPr>
              <a:t> z  </a:t>
            </a:r>
            <a:r>
              <a:rPr lang="en-GB" sz="2800" baseline="-25000" dirty="0" err="1" smtClean="0">
                <a:latin typeface="Arial Unicode MS" pitchFamily="32" charset="0"/>
              </a:rPr>
              <a:t>Polską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Klasyfikacją</a:t>
            </a:r>
            <a:r>
              <a:rPr lang="en-GB" sz="2800" baseline="-25000" dirty="0" smtClean="0">
                <a:latin typeface="Arial Unicode MS" pitchFamily="32" charset="0"/>
              </a:rPr>
              <a:t> </a:t>
            </a:r>
            <a:r>
              <a:rPr lang="en-GB" sz="2800" baseline="-25000" dirty="0" err="1" smtClean="0">
                <a:latin typeface="Arial Unicode MS" pitchFamily="32" charset="0"/>
              </a:rPr>
              <a:t>Działalności</a:t>
            </a:r>
            <a:r>
              <a:rPr lang="en-GB" sz="2800" baseline="-25000" dirty="0" smtClean="0">
                <a:latin typeface="Arial Unicode MS" pitchFamily="32" charset="0"/>
              </a:rPr>
              <a:t> (PKD), </a:t>
            </a:r>
            <a:endParaRPr lang="en-GB" sz="2800" baseline="-25000" dirty="0">
              <a:latin typeface="Arial Unicode MS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rial Unicode MS" pitchFamily="32" charset="0"/>
              </a:rPr>
              <a:t>Do </a:t>
            </a:r>
            <a:r>
              <a:rPr lang="en-GB" sz="3600" b="1" dirty="0" err="1" smtClean="0">
                <a:latin typeface="Arial Unicode MS" pitchFamily="32" charset="0"/>
              </a:rPr>
              <a:t>wniosku</a:t>
            </a:r>
            <a:r>
              <a:rPr lang="en-GB" sz="3600" b="1" dirty="0" smtClean="0">
                <a:latin typeface="Arial Unicode MS" pitchFamily="32" charset="0"/>
              </a:rPr>
              <a:t> o </a:t>
            </a:r>
            <a:r>
              <a:rPr lang="en-GB" sz="3600" b="1" dirty="0" err="1" smtClean="0">
                <a:latin typeface="Arial Unicode MS" pitchFamily="32" charset="0"/>
              </a:rPr>
              <a:t>przyznanie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pomocy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dołącza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się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następujące</a:t>
            </a:r>
            <a:r>
              <a:rPr lang="en-GB" sz="3600" b="1" dirty="0" smtClean="0">
                <a:latin typeface="Arial Unicode MS" pitchFamily="32" charset="0"/>
              </a:rPr>
              <a:t> </a:t>
            </a:r>
            <a:r>
              <a:rPr lang="en-GB" sz="3600" b="1" dirty="0" err="1" smtClean="0">
                <a:latin typeface="Arial Unicode MS" pitchFamily="32" charset="0"/>
              </a:rPr>
              <a:t>dokumenty</a:t>
            </a:r>
            <a:r>
              <a:rPr lang="en-GB" sz="3600" b="1" dirty="0" smtClean="0">
                <a:latin typeface="Arial Unicode MS" pitchFamily="32" charset="0"/>
              </a:rPr>
              <a:t>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687116"/>
            <a:ext cx="8153400" cy="3456384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l-PL" sz="1800" b="1" dirty="0" smtClean="0">
                <a:latin typeface="Arial Unicode MS" pitchFamily="32" charset="0"/>
              </a:rPr>
              <a:t>(w przypadku robót budowlanych): </a:t>
            </a:r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decyzje</a:t>
            </a:r>
            <a:r>
              <a:rPr lang="en-GB" sz="1800" b="1" dirty="0" smtClean="0">
                <a:latin typeface="Arial Unicode MS" pitchFamily="32" charset="0"/>
              </a:rPr>
              <a:t>, </a:t>
            </a:r>
            <a:r>
              <a:rPr lang="en-GB" sz="1800" b="1" dirty="0" err="1" smtClean="0">
                <a:latin typeface="Arial Unicode MS" pitchFamily="32" charset="0"/>
              </a:rPr>
              <a:t>pozwolenia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lub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opinie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organów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administracji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publicznej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jeżeli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odrębnych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przepisów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wynika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obowiązek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uzyskania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związku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realizacją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, o </a:t>
            </a:r>
            <a:r>
              <a:rPr lang="en-GB" sz="1800" dirty="0" err="1" smtClean="0">
                <a:latin typeface="Arial Unicode MS" pitchFamily="32" charset="0"/>
              </a:rPr>
              <a:t>ile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uzyskanie</a:t>
            </a:r>
            <a:r>
              <a:rPr lang="en-GB" sz="1800" dirty="0" smtClean="0">
                <a:latin typeface="Arial Unicode MS" pitchFamily="32" charset="0"/>
              </a:rPr>
              <a:t> jest </a:t>
            </a:r>
            <a:r>
              <a:rPr lang="en-GB" sz="1800" dirty="0" err="1" smtClean="0">
                <a:latin typeface="Arial Unicode MS" pitchFamily="32" charset="0"/>
              </a:rPr>
              <a:t>możliwe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przed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rozpoczęciem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realizacji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operacji</a:t>
            </a:r>
            <a:r>
              <a:rPr lang="en-GB" sz="1800" dirty="0" smtClean="0">
                <a:latin typeface="Arial Unicode MS" pitchFamily="32" charset="0"/>
              </a:rPr>
              <a:t> - </a:t>
            </a:r>
            <a:r>
              <a:rPr lang="en-GB" sz="1800" dirty="0" err="1" smtClean="0">
                <a:latin typeface="Arial Unicode MS" pitchFamily="32" charset="0"/>
              </a:rPr>
              <a:t>kopia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zgłoszenie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zamiaru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wykonania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robót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budowlanych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właściwemu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organowi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potwierdzone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przez</a:t>
            </a:r>
            <a:r>
              <a:rPr lang="en-GB" sz="1800" dirty="0" smtClean="0">
                <a:latin typeface="Arial Unicode MS" pitchFamily="32" charset="0"/>
              </a:rPr>
              <a:t> ten organ </a:t>
            </a:r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b="1" dirty="0" err="1" smtClean="0">
                <a:latin typeface="Arial Unicode MS" pitchFamily="32" charset="0"/>
              </a:rPr>
              <a:t>kosztorys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inwestorski</a:t>
            </a:r>
            <a:r>
              <a:rPr lang="en-GB" sz="1800" b="1" dirty="0" smtClean="0">
                <a:latin typeface="Arial Unicode MS" pitchFamily="32" charset="0"/>
              </a:rPr>
              <a:t>,</a:t>
            </a:r>
            <a:endParaRPr lang="en-GB" sz="1800" b="1" dirty="0">
              <a:latin typeface="Arial Unicode MS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755575" y="1383507"/>
            <a:ext cx="8137601" cy="3442097"/>
          </a:xfrm>
          <a:ln/>
        </p:spPr>
        <p:txBody>
          <a:bodyPr lIns="90000" tIns="46800" rIns="90000" bIns="46800">
            <a:normAutofit/>
          </a:bodyPr>
          <a:lstStyle/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smtClean="0">
                <a:latin typeface="Arial Unicode MS" pitchFamily="32" charset="0"/>
              </a:rPr>
              <a:t>W </a:t>
            </a:r>
            <a:r>
              <a:rPr lang="en-GB" sz="1800" dirty="0" err="1">
                <a:latin typeface="Arial Unicode MS" pitchFamily="32" charset="0"/>
              </a:rPr>
              <a:t>przypadku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stwierdzenia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podczas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sprawdzania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/>
              <a:t>wniosku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że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dokumentacja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dołączona</a:t>
            </a:r>
            <a:r>
              <a:rPr lang="en-GB" sz="1800" dirty="0">
                <a:latin typeface="Arial Unicode MS" pitchFamily="32" charset="0"/>
              </a:rPr>
              <a:t> do </a:t>
            </a:r>
            <a:r>
              <a:rPr lang="en-GB" sz="1800" dirty="0" err="1">
                <a:latin typeface="Arial Unicode MS" pitchFamily="32" charset="0"/>
              </a:rPr>
              <a:t>wniosku</a:t>
            </a:r>
            <a:r>
              <a:rPr lang="en-GB" sz="1800" dirty="0">
                <a:latin typeface="Arial Unicode MS" pitchFamily="32" charset="0"/>
              </a:rPr>
              <a:t> o </a:t>
            </a:r>
            <a:r>
              <a:rPr lang="en-GB" sz="1800" dirty="0" err="1">
                <a:latin typeface="Arial Unicode MS" pitchFamily="32" charset="0"/>
              </a:rPr>
              <a:t>przyznanie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pomocy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nie</a:t>
            </a:r>
            <a:r>
              <a:rPr lang="en-GB" sz="1800" dirty="0">
                <a:latin typeface="Arial Unicode MS" pitchFamily="32" charset="0"/>
              </a:rPr>
              <a:t> jest </a:t>
            </a:r>
            <a:r>
              <a:rPr lang="en-GB" sz="1800" dirty="0" err="1">
                <a:latin typeface="Arial Unicode MS" pitchFamily="32" charset="0"/>
              </a:rPr>
              <a:t>kompletna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lub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wniosek</a:t>
            </a:r>
            <a:r>
              <a:rPr lang="en-GB" sz="1800" dirty="0">
                <a:latin typeface="Arial Unicode MS" pitchFamily="32" charset="0"/>
              </a:rPr>
              <a:t> o </a:t>
            </a:r>
            <a:r>
              <a:rPr lang="en-GB" sz="1800" dirty="0" err="1">
                <a:latin typeface="Arial Unicode MS" pitchFamily="32" charset="0"/>
              </a:rPr>
              <a:t>przyznanie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pomocy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nie</a:t>
            </a:r>
            <a:r>
              <a:rPr lang="en-GB" sz="1800" dirty="0">
                <a:latin typeface="Arial Unicode MS" pitchFamily="32" charset="0"/>
              </a:rPr>
              <a:t> jest </a:t>
            </a:r>
            <a:r>
              <a:rPr lang="en-GB" sz="1800" dirty="0" err="1">
                <a:latin typeface="Arial Unicode MS" pitchFamily="32" charset="0"/>
              </a:rPr>
              <a:t>poprawnie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wypełniony</a:t>
            </a:r>
            <a:r>
              <a:rPr lang="en-GB" sz="1800" dirty="0"/>
              <a:t> </a:t>
            </a:r>
            <a:r>
              <a:rPr lang="en-GB" sz="1800" dirty="0" err="1"/>
              <a:t>albo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wystąpiły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inne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budzące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wątpliwości</a:t>
            </a:r>
            <a:r>
              <a:rPr lang="en-GB" sz="1800" dirty="0"/>
              <a:t> </a:t>
            </a:r>
            <a:r>
              <a:rPr lang="en-GB" sz="1800" dirty="0" err="1">
                <a:latin typeface="Arial Unicode MS" pitchFamily="32" charset="0"/>
              </a:rPr>
              <a:t>okoliczności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dotyczące</a:t>
            </a:r>
            <a:r>
              <a:rPr lang="en-GB" sz="1800" dirty="0"/>
              <a:t> </a:t>
            </a:r>
            <a:r>
              <a:rPr lang="en-GB" sz="1800" dirty="0" err="1"/>
              <a:t>wniosku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Agencja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wzywa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wnioskodawcę</a:t>
            </a:r>
            <a:r>
              <a:rPr lang="en-GB" sz="1800" dirty="0">
                <a:latin typeface="Arial Unicode MS" pitchFamily="32" charset="0"/>
              </a:rPr>
              <a:t> w </a:t>
            </a:r>
            <a:r>
              <a:rPr lang="en-GB" sz="1800" dirty="0" err="1">
                <a:latin typeface="Arial Unicode MS" pitchFamily="32" charset="0"/>
              </a:rPr>
              <a:t>formie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pisemnej</a:t>
            </a:r>
            <a:r>
              <a:rPr lang="en-GB" sz="1800" dirty="0">
                <a:latin typeface="Arial Unicode MS" pitchFamily="32" charset="0"/>
              </a:rPr>
              <a:t>, do </a:t>
            </a:r>
            <a:r>
              <a:rPr lang="en-GB" sz="1800" dirty="0" err="1">
                <a:latin typeface="Arial Unicode MS" pitchFamily="32" charset="0"/>
              </a:rPr>
              <a:t>usunięcia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braków</a:t>
            </a:r>
            <a:r>
              <a:rPr lang="en-GB" sz="1800" dirty="0">
                <a:latin typeface="Arial Unicode MS" pitchFamily="32" charset="0"/>
              </a:rPr>
              <a:t> w </a:t>
            </a:r>
            <a:r>
              <a:rPr lang="en-GB" sz="1800" dirty="0" err="1">
                <a:latin typeface="Arial Unicode MS" pitchFamily="32" charset="0"/>
              </a:rPr>
              <a:t>terminie</a:t>
            </a:r>
            <a:r>
              <a:rPr lang="en-GB" sz="1800" dirty="0">
                <a:latin typeface="Arial Unicode MS" pitchFamily="32" charset="0"/>
              </a:rPr>
              <a:t> 21 </a:t>
            </a:r>
            <a:r>
              <a:rPr lang="en-GB" sz="1800" dirty="0" err="1">
                <a:latin typeface="Arial Unicode MS" pitchFamily="32" charset="0"/>
              </a:rPr>
              <a:t>dni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od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doręczenia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wezwania</a:t>
            </a:r>
            <a:endParaRPr lang="en-GB" sz="1800" dirty="0">
              <a:latin typeface="Arial Unicode MS" pitchFamily="32" charset="0"/>
            </a:endParaRPr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>
                <a:latin typeface="Arial Unicode MS" pitchFamily="32" charset="0"/>
              </a:rPr>
              <a:t>Jeżeli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wnioskodawca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pomimo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wezwania</a:t>
            </a:r>
            <a:r>
              <a:rPr lang="en-GB" sz="1800" dirty="0">
                <a:latin typeface="Arial Unicode MS" pitchFamily="32" charset="0"/>
              </a:rPr>
              <a:t> do </a:t>
            </a:r>
            <a:r>
              <a:rPr lang="en-GB" sz="1800" dirty="0" err="1">
                <a:latin typeface="Arial Unicode MS" pitchFamily="32" charset="0"/>
              </a:rPr>
              <a:t>usunięcia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braków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usunął</a:t>
            </a:r>
            <a:r>
              <a:rPr lang="en-GB" sz="1800" dirty="0">
                <a:latin typeface="Arial Unicode MS" pitchFamily="32" charset="0"/>
              </a:rPr>
              <a:t> w </a:t>
            </a:r>
            <a:r>
              <a:rPr lang="en-GB" sz="1800" dirty="0" err="1">
                <a:latin typeface="Arial Unicode MS" pitchFamily="32" charset="0"/>
              </a:rPr>
              <a:t>terminie</a:t>
            </a:r>
            <a:r>
              <a:rPr lang="en-GB" sz="1800" dirty="0">
                <a:latin typeface="Arial Unicode MS" pitchFamily="32" charset="0"/>
              </a:rPr>
              <a:t>: </a:t>
            </a:r>
          </a:p>
          <a:p>
            <a:pPr lvl="1">
              <a:spcBef>
                <a:spcPts val="400"/>
              </a:spcBef>
              <a:buFont typeface="Wingdings" pitchFamily="2" charset="2"/>
              <a:buChar char="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600" dirty="0" err="1">
                <a:latin typeface="Arial Unicode MS" pitchFamily="32" charset="0"/>
              </a:rPr>
              <a:t>żadnego</a:t>
            </a:r>
            <a:r>
              <a:rPr lang="en-GB" sz="1600" dirty="0">
                <a:latin typeface="Arial Unicode MS" pitchFamily="32" charset="0"/>
              </a:rPr>
              <a:t> z </a:t>
            </a:r>
            <a:r>
              <a:rPr lang="en-GB" sz="1600" dirty="0" err="1">
                <a:latin typeface="Arial Unicode MS" pitchFamily="32" charset="0"/>
              </a:rPr>
              <a:t>braków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Agencja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przyznaje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pomocy</a:t>
            </a:r>
            <a:endParaRPr lang="en-GB" sz="1600" dirty="0">
              <a:latin typeface="Arial Unicode MS" pitchFamily="32" charset="0"/>
            </a:endParaRPr>
          </a:p>
          <a:p>
            <a:pPr lvl="1">
              <a:spcBef>
                <a:spcPts val="400"/>
              </a:spcBef>
              <a:buFont typeface="Wingdings" pitchFamily="2" charset="2"/>
              <a:buChar char="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600" dirty="0" err="1">
                <a:latin typeface="Arial Unicode MS" pitchFamily="32" charset="0"/>
              </a:rPr>
              <a:t>wszystkich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braków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Agencja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wzywa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ponownie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wnioskodawcę</a:t>
            </a:r>
            <a:r>
              <a:rPr lang="en-GB" sz="1600" dirty="0">
                <a:latin typeface="Arial Unicode MS" pitchFamily="32" charset="0"/>
              </a:rPr>
              <a:t>, w </a:t>
            </a:r>
            <a:r>
              <a:rPr lang="en-GB" sz="1600" dirty="0" err="1">
                <a:latin typeface="Arial Unicode MS" pitchFamily="32" charset="0"/>
              </a:rPr>
              <a:t>formie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pisemnej</a:t>
            </a:r>
            <a:r>
              <a:rPr lang="en-GB" sz="1600" dirty="0">
                <a:latin typeface="Arial Unicode MS" pitchFamily="32" charset="0"/>
              </a:rPr>
              <a:t>, do </a:t>
            </a:r>
            <a:r>
              <a:rPr lang="en-GB" sz="1600" dirty="0" err="1">
                <a:latin typeface="Arial Unicode MS" pitchFamily="32" charset="0"/>
              </a:rPr>
              <a:t>usunięcia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braków</a:t>
            </a:r>
            <a:r>
              <a:rPr lang="en-GB" sz="1600" dirty="0">
                <a:latin typeface="Arial Unicode MS" pitchFamily="32" charset="0"/>
              </a:rPr>
              <a:t> w </a:t>
            </a:r>
            <a:r>
              <a:rPr lang="en-GB" sz="1600" dirty="0" err="1">
                <a:latin typeface="Arial Unicode MS" pitchFamily="32" charset="0"/>
              </a:rPr>
              <a:t>terminie</a:t>
            </a:r>
            <a:r>
              <a:rPr lang="en-GB" sz="1600" dirty="0">
                <a:latin typeface="Arial Unicode MS" pitchFamily="32" charset="0"/>
              </a:rPr>
              <a:t> 21 </a:t>
            </a:r>
            <a:r>
              <a:rPr lang="en-GB" sz="1600" dirty="0" err="1">
                <a:latin typeface="Arial Unicode MS" pitchFamily="32" charset="0"/>
              </a:rPr>
              <a:t>dni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od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doręczenia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wezwania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chyba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że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zachodzą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niebudzące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wątpliwości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przesłanki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nieprzyznania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pomocy</a:t>
            </a:r>
            <a:r>
              <a:rPr lang="en-GB" sz="1600" dirty="0">
                <a:latin typeface="Arial Unicode MS" pitchFamily="32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18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1800" dirty="0"/>
          </a:p>
        </p:txBody>
      </p:sp>
      <p:sp>
        <p:nvSpPr>
          <p:cNvPr id="3" name="Prostokąt 2"/>
          <p:cNvSpPr/>
          <p:nvPr/>
        </p:nvSpPr>
        <p:spPr>
          <a:xfrm>
            <a:off x="683568" y="240980"/>
            <a:ext cx="7560839" cy="58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Clr>
                <a:srgbClr val="DA1F28"/>
              </a:buClr>
              <a:buSzPct val="60000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Rozpatrywane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wniosków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endParaRPr lang="en-GB" sz="4000" b="1" dirty="0">
              <a:solidFill>
                <a:prstClr val="black"/>
              </a:solidFill>
              <a:latin typeface="Arial Unicode M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347614"/>
            <a:ext cx="7846071" cy="4320480"/>
          </a:xfrm>
          <a:ln/>
        </p:spPr>
        <p:txBody>
          <a:bodyPr lIns="90000" tIns="46800" rIns="90000" bIns="46800">
            <a:normAutofit/>
          </a:bodyPr>
          <a:lstStyle/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600" dirty="0" err="1" smtClean="0">
                <a:latin typeface="Arial Unicode MS" pitchFamily="32" charset="0"/>
              </a:rPr>
              <a:t>Jeżeli</a:t>
            </a:r>
            <a:r>
              <a:rPr lang="en-GB" sz="1600" dirty="0" smtClean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wnioskodawca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pomimo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ponownego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wezwania</a:t>
            </a:r>
            <a:r>
              <a:rPr lang="en-GB" sz="1600" dirty="0">
                <a:latin typeface="Arial Unicode MS" pitchFamily="32" charset="0"/>
              </a:rPr>
              <a:t> do </a:t>
            </a:r>
            <a:r>
              <a:rPr lang="en-GB" sz="1600" dirty="0" err="1">
                <a:latin typeface="Arial Unicode MS" pitchFamily="32" charset="0"/>
              </a:rPr>
              <a:t>usunięcia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braków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usunął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braków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usunął</a:t>
            </a:r>
            <a:r>
              <a:rPr lang="en-GB" sz="1600" dirty="0">
                <a:latin typeface="Arial Unicode MS" pitchFamily="32" charset="0"/>
              </a:rPr>
              <a:t> w </a:t>
            </a:r>
            <a:r>
              <a:rPr lang="en-GB" sz="1600" dirty="0" err="1">
                <a:latin typeface="Arial Unicode MS" pitchFamily="32" charset="0"/>
              </a:rPr>
              <a:t>terminie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wszystkich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braków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Agencja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b="1" dirty="0" err="1">
                <a:latin typeface="Arial Unicode MS" pitchFamily="32" charset="0"/>
              </a:rPr>
              <a:t>nie</a:t>
            </a:r>
            <a:r>
              <a:rPr lang="en-GB" sz="1600" b="1" dirty="0">
                <a:latin typeface="Arial Unicode MS" pitchFamily="32" charset="0"/>
              </a:rPr>
              <a:t> </a:t>
            </a:r>
            <a:r>
              <a:rPr lang="en-GB" sz="1600" b="1" dirty="0" err="1">
                <a:latin typeface="Arial Unicode MS" pitchFamily="32" charset="0"/>
              </a:rPr>
              <a:t>przyznaje</a:t>
            </a:r>
            <a:r>
              <a:rPr lang="en-GB" sz="1600" b="1" dirty="0">
                <a:latin typeface="Arial Unicode MS" pitchFamily="32" charset="0"/>
              </a:rPr>
              <a:t> </a:t>
            </a:r>
            <a:r>
              <a:rPr lang="en-GB" sz="1600" b="1" dirty="0" err="1">
                <a:latin typeface="Arial Unicode MS" pitchFamily="32" charset="0"/>
              </a:rPr>
              <a:t>pomocy</a:t>
            </a:r>
            <a:r>
              <a:rPr lang="en-GB" sz="1600" b="1" dirty="0">
                <a:latin typeface="Arial Unicode MS" pitchFamily="32" charset="0"/>
              </a:rPr>
              <a:t> </a:t>
            </a:r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600" dirty="0">
                <a:latin typeface="Arial Unicode MS" pitchFamily="32" charset="0"/>
              </a:rPr>
              <a:t>W </a:t>
            </a:r>
            <a:r>
              <a:rPr lang="en-GB" sz="1600" dirty="0" err="1">
                <a:latin typeface="Arial Unicode MS" pitchFamily="32" charset="0"/>
              </a:rPr>
              <a:t>uzasadnionych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przypadkach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wynikających</a:t>
            </a:r>
            <a:r>
              <a:rPr lang="en-GB" sz="1600" dirty="0">
                <a:latin typeface="Arial Unicode MS" pitchFamily="32" charset="0"/>
              </a:rPr>
              <a:t> z </a:t>
            </a:r>
            <a:r>
              <a:rPr lang="en-GB" sz="1600" dirty="0" err="1">
                <a:latin typeface="Arial Unicode MS" pitchFamily="32" charset="0"/>
              </a:rPr>
              <a:t>przyczyn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niezależnych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od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wnioskodawcy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Agencja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może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wyrazić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zgodę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przedłużenie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ww</a:t>
            </a:r>
            <a:r>
              <a:rPr lang="en-GB" sz="1600" dirty="0">
                <a:latin typeface="Arial Unicode MS" pitchFamily="32" charset="0"/>
              </a:rPr>
              <a:t>. </a:t>
            </a:r>
            <a:r>
              <a:rPr lang="en-GB" sz="1600" dirty="0" err="1">
                <a:latin typeface="Arial Unicode MS" pitchFamily="32" charset="0"/>
              </a:rPr>
              <a:t>terminów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jednak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dłużej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niż</a:t>
            </a:r>
            <a:r>
              <a:rPr lang="en-GB" sz="1600" dirty="0">
                <a:latin typeface="Arial Unicode MS" pitchFamily="32" charset="0"/>
              </a:rPr>
              <a:t> o 6 </a:t>
            </a:r>
            <a:r>
              <a:rPr lang="en-GB" sz="1600" dirty="0" err="1">
                <a:latin typeface="Arial Unicode MS" pitchFamily="32" charset="0"/>
              </a:rPr>
              <a:t>miesięcy</a:t>
            </a:r>
            <a:r>
              <a:rPr lang="en-GB" sz="1600" dirty="0">
                <a:latin typeface="Arial Unicode MS" pitchFamily="32" charset="0"/>
              </a:rPr>
              <a:t>. W </a:t>
            </a:r>
            <a:r>
              <a:rPr lang="en-GB" sz="1600" dirty="0" err="1">
                <a:latin typeface="Arial Unicode MS" pitchFamily="32" charset="0"/>
              </a:rPr>
              <a:t>przypadku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przedłużenia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terminu</a:t>
            </a:r>
            <a:r>
              <a:rPr lang="en-GB" sz="1600" dirty="0">
                <a:latin typeface="Arial Unicode MS" pitchFamily="32" charset="0"/>
              </a:rPr>
              <a:t> o </a:t>
            </a:r>
            <a:r>
              <a:rPr lang="en-GB" sz="1600" dirty="0" err="1">
                <a:latin typeface="Arial Unicode MS" pitchFamily="32" charset="0"/>
              </a:rPr>
              <a:t>więcej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niż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miesiąc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wnioskodawca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powinien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udokumentować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przyczynę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przedłużenia</a:t>
            </a:r>
            <a:r>
              <a:rPr lang="en-GB" sz="1600" dirty="0">
                <a:latin typeface="Arial Unicode MS" pitchFamily="32" charset="0"/>
              </a:rPr>
              <a:t>.</a:t>
            </a:r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600" dirty="0">
                <a:latin typeface="Arial Unicode MS" pitchFamily="32" charset="0"/>
              </a:rPr>
              <a:t>W </a:t>
            </a:r>
            <a:r>
              <a:rPr lang="en-GB" sz="1600" dirty="0" err="1">
                <a:latin typeface="Arial Unicode MS" pitchFamily="32" charset="0"/>
              </a:rPr>
              <a:t>przypadku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gdy</a:t>
            </a:r>
            <a:r>
              <a:rPr lang="en-GB" sz="1600" dirty="0">
                <a:latin typeface="Arial Unicode MS" pitchFamily="32" charset="0"/>
              </a:rPr>
              <a:t> w </a:t>
            </a:r>
            <a:r>
              <a:rPr lang="en-GB" sz="1600" dirty="0" err="1">
                <a:latin typeface="Arial Unicode MS" pitchFamily="32" charset="0"/>
              </a:rPr>
              <a:t>trakcie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rozpatrywania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wniosku</a:t>
            </a:r>
            <a:r>
              <a:rPr lang="en-GB" sz="1600" dirty="0">
                <a:latin typeface="Arial Unicode MS" pitchFamily="32" charset="0"/>
              </a:rPr>
              <a:t> o </a:t>
            </a:r>
            <a:r>
              <a:rPr lang="en-GB" sz="1600" dirty="0" err="1">
                <a:latin typeface="Arial Unicode MS" pitchFamily="32" charset="0"/>
              </a:rPr>
              <a:t>przyznanie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pomocy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niezbędne</a:t>
            </a:r>
            <a:r>
              <a:rPr lang="en-GB" sz="1600" dirty="0">
                <a:latin typeface="Arial Unicode MS" pitchFamily="32" charset="0"/>
              </a:rPr>
              <a:t> jest </a:t>
            </a:r>
            <a:r>
              <a:rPr lang="en-GB" sz="1600" dirty="0" err="1">
                <a:latin typeface="Arial Unicode MS" pitchFamily="32" charset="0"/>
              </a:rPr>
              <a:t>uzyskanie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dodatkowych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wyjaśnień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lub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opinii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innego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podmiotu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lub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zajdą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nowe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okoliczności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budzące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wątpliwości</a:t>
            </a:r>
            <a:r>
              <a:rPr lang="en-GB" sz="1600" dirty="0">
                <a:latin typeface="Arial Unicode MS" pitchFamily="32" charset="0"/>
              </a:rPr>
              <a:t> co do </a:t>
            </a:r>
            <a:r>
              <a:rPr lang="en-GB" sz="1600" dirty="0" err="1">
                <a:latin typeface="Arial Unicode MS" pitchFamily="32" charset="0"/>
              </a:rPr>
              <a:t>możliwości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przyznania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pomocy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termin</a:t>
            </a:r>
            <a:r>
              <a:rPr lang="en-GB" sz="1600" dirty="0">
                <a:latin typeface="Arial Unicode MS" pitchFamily="32" charset="0"/>
              </a:rPr>
              <a:t>, </a:t>
            </a:r>
            <a:r>
              <a:rPr lang="en-GB" sz="1600" dirty="0" err="1">
                <a:latin typeface="Arial Unicode MS" pitchFamily="32" charset="0"/>
              </a:rPr>
              <a:t>rozpatrywania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wniosku</a:t>
            </a:r>
            <a:r>
              <a:rPr lang="en-GB" sz="1600" dirty="0">
                <a:latin typeface="Arial Unicode MS" pitchFamily="32" charset="0"/>
              </a:rPr>
              <a:t> o </a:t>
            </a:r>
            <a:r>
              <a:rPr lang="en-GB" sz="1600" dirty="0" err="1">
                <a:latin typeface="Arial Unicode MS" pitchFamily="32" charset="0"/>
              </a:rPr>
              <a:t>przyznanie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pomocy</a:t>
            </a:r>
            <a:r>
              <a:rPr lang="en-GB" sz="1600" dirty="0">
                <a:latin typeface="Arial Unicode MS" pitchFamily="32" charset="0"/>
              </a:rPr>
              <a:t>  </a:t>
            </a:r>
            <a:r>
              <a:rPr lang="en-GB" sz="1600" dirty="0" err="1">
                <a:latin typeface="Arial Unicode MS" pitchFamily="32" charset="0"/>
              </a:rPr>
              <a:t>wydłuża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się</a:t>
            </a:r>
            <a:r>
              <a:rPr lang="en-GB" sz="1600" dirty="0">
                <a:latin typeface="Arial Unicode MS" pitchFamily="32" charset="0"/>
              </a:rPr>
              <a:t> o </a:t>
            </a:r>
            <a:r>
              <a:rPr lang="en-GB" sz="1600" dirty="0" err="1">
                <a:latin typeface="Arial Unicode MS" pitchFamily="32" charset="0"/>
              </a:rPr>
              <a:t>czas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niezbędny</a:t>
            </a:r>
            <a:r>
              <a:rPr lang="en-GB" sz="1600" dirty="0">
                <a:latin typeface="Arial Unicode MS" pitchFamily="32" charset="0"/>
              </a:rPr>
              <a:t> do </a:t>
            </a:r>
            <a:r>
              <a:rPr lang="en-GB" sz="1600" dirty="0" err="1">
                <a:latin typeface="Arial Unicode MS" pitchFamily="32" charset="0"/>
              </a:rPr>
              <a:t>uzyskania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wyjaśnień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lub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opinii</a:t>
            </a:r>
            <a:r>
              <a:rPr lang="en-GB" sz="1600" dirty="0"/>
              <a:t> </a:t>
            </a:r>
            <a:r>
              <a:rPr lang="en-GB" sz="1600" dirty="0">
                <a:latin typeface="Arial Unicode MS" pitchFamily="32" charset="0"/>
              </a:rPr>
              <a:t>o </a:t>
            </a:r>
            <a:r>
              <a:rPr lang="en-GB" sz="1600" dirty="0" err="1">
                <a:latin typeface="Arial Unicode MS" pitchFamily="32" charset="0"/>
              </a:rPr>
              <a:t>czym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Agencja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informuje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wnioskodawcę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piśmie</a:t>
            </a:r>
            <a:r>
              <a:rPr lang="en-GB" sz="1600" dirty="0">
                <a:latin typeface="Arial Unicode MS" pitchFamily="32" charset="0"/>
              </a:rPr>
              <a:t>.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651500" y="4786313"/>
            <a:ext cx="2951163" cy="179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240980"/>
            <a:ext cx="7560839" cy="58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Clr>
                <a:srgbClr val="DA1F28"/>
              </a:buClr>
              <a:buSzPct val="60000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Rozpatrywane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wniosków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endParaRPr lang="en-GB" sz="4000" b="1" dirty="0">
              <a:solidFill>
                <a:prstClr val="black"/>
              </a:solidFill>
              <a:latin typeface="Arial Unicode M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539553" y="1485900"/>
            <a:ext cx="7918648" cy="2886050"/>
          </a:xfrm>
          <a:ln/>
        </p:spPr>
        <p:txBody>
          <a:bodyPr lIns="90000" tIns="46800" rIns="90000" bIns="46800">
            <a:normAutofit/>
          </a:bodyPr>
          <a:lstStyle/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smtClean="0">
                <a:latin typeface="Arial Unicode MS" pitchFamily="32" charset="0"/>
              </a:rPr>
              <a:t>W </a:t>
            </a:r>
            <a:r>
              <a:rPr lang="en-GB" sz="1800" dirty="0" err="1">
                <a:latin typeface="Arial Unicode MS" pitchFamily="32" charset="0"/>
              </a:rPr>
              <a:t>przypadku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pozytywnego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rozpatrzenia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wniosku</a:t>
            </a:r>
            <a:r>
              <a:rPr lang="en-GB" sz="1800" dirty="0">
                <a:latin typeface="Arial Unicode MS" pitchFamily="32" charset="0"/>
              </a:rPr>
              <a:t> o </a:t>
            </a:r>
            <a:r>
              <a:rPr lang="en-GB" sz="1800" dirty="0" err="1">
                <a:latin typeface="Arial Unicode MS" pitchFamily="32" charset="0"/>
              </a:rPr>
              <a:t>przyznanie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pomocy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Agencja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wyznacza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wnioskodawcy</a:t>
            </a:r>
            <a:r>
              <a:rPr lang="en-GB" sz="1800" dirty="0">
                <a:latin typeface="Arial Unicode MS" pitchFamily="32" charset="0"/>
              </a:rPr>
              <a:t>, w </a:t>
            </a:r>
            <a:r>
              <a:rPr lang="en-GB" sz="1800" dirty="0" err="1">
                <a:latin typeface="Arial Unicode MS" pitchFamily="32" charset="0"/>
              </a:rPr>
              <a:t>formie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pisemnej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termin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zawarcia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umowy</a:t>
            </a:r>
            <a:r>
              <a:rPr lang="en-GB" sz="1800" dirty="0">
                <a:latin typeface="Arial Unicode MS" pitchFamily="32" charset="0"/>
              </a:rPr>
              <a:t>. </a:t>
            </a:r>
            <a:r>
              <a:rPr lang="en-GB" sz="1800" dirty="0" err="1">
                <a:latin typeface="Arial Unicode MS" pitchFamily="32" charset="0"/>
              </a:rPr>
              <a:t>Termin</a:t>
            </a:r>
            <a:r>
              <a:rPr lang="en-GB" sz="1800" dirty="0">
                <a:latin typeface="Arial Unicode MS" pitchFamily="32" charset="0"/>
              </a:rPr>
              <a:t> ten </a:t>
            </a:r>
            <a:r>
              <a:rPr lang="en-GB" sz="1800" dirty="0" err="1">
                <a:latin typeface="Arial Unicode MS" pitchFamily="32" charset="0"/>
              </a:rPr>
              <a:t>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powinien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być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dłuższy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niż</a:t>
            </a:r>
            <a:r>
              <a:rPr lang="en-GB" sz="1800" dirty="0">
                <a:latin typeface="Arial Unicode MS" pitchFamily="32" charset="0"/>
              </a:rPr>
              <a:t> 14 </a:t>
            </a:r>
            <a:r>
              <a:rPr lang="en-GB" sz="1800" dirty="0" err="1">
                <a:latin typeface="Arial Unicode MS" pitchFamily="32" charset="0"/>
              </a:rPr>
              <a:t>dni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od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otrzymania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wezwania</a:t>
            </a:r>
            <a:r>
              <a:rPr lang="en-GB" sz="1600" dirty="0">
                <a:latin typeface="Arial Unicode MS" pitchFamily="32" charset="0"/>
              </a:rPr>
              <a:t>.</a:t>
            </a:r>
          </a:p>
          <a:p>
            <a:pPr marL="0" indent="0"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1600" dirty="0"/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600" dirty="0">
                <a:latin typeface="Arial Unicode MS" pitchFamily="32" charset="0"/>
              </a:rPr>
              <a:t>W </a:t>
            </a:r>
            <a:r>
              <a:rPr lang="en-GB" sz="1600" dirty="0" err="1">
                <a:latin typeface="Arial Unicode MS" pitchFamily="32" charset="0"/>
              </a:rPr>
              <a:t>przypadku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gdy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wnioskodawca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stawił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się</a:t>
            </a:r>
            <a:r>
              <a:rPr lang="en-GB" sz="1600" dirty="0">
                <a:latin typeface="Arial Unicode MS" pitchFamily="32" charset="0"/>
              </a:rPr>
              <a:t>  w </a:t>
            </a:r>
            <a:r>
              <a:rPr lang="en-GB" sz="1600" dirty="0" err="1">
                <a:latin typeface="Arial Unicode MS" pitchFamily="32" charset="0"/>
              </a:rPr>
              <a:t>wyznaczonym</a:t>
            </a:r>
            <a:r>
              <a:rPr lang="en-GB" sz="1600" dirty="0"/>
              <a:t> </a:t>
            </a:r>
            <a:r>
              <a:rPr lang="en-GB" sz="1600" dirty="0" err="1">
                <a:latin typeface="Arial Unicode MS" pitchFamily="32" charset="0"/>
              </a:rPr>
              <a:t>przez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Agencję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terminie</a:t>
            </a:r>
            <a:r>
              <a:rPr lang="en-GB" sz="1600" dirty="0">
                <a:latin typeface="Arial Unicode MS" pitchFamily="32" charset="0"/>
              </a:rPr>
              <a:t> w </a:t>
            </a:r>
            <a:r>
              <a:rPr lang="en-GB" sz="1600" dirty="0" err="1">
                <a:latin typeface="Arial Unicode MS" pitchFamily="32" charset="0"/>
              </a:rPr>
              <a:t>celu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zawarcia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umowy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albo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odmówił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jej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podpisania</a:t>
            </a:r>
            <a:r>
              <a:rPr lang="en-GB" sz="1600" dirty="0">
                <a:latin typeface="Arial Unicode MS" pitchFamily="32" charset="0"/>
              </a:rPr>
              <a:t>  </a:t>
            </a:r>
            <a:r>
              <a:rPr lang="en-GB" sz="1600" dirty="0" err="1">
                <a:latin typeface="Arial Unicode MS" pitchFamily="32" charset="0"/>
              </a:rPr>
              <a:t>Agencja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nie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przyznaje</a:t>
            </a:r>
            <a:r>
              <a:rPr lang="en-GB" sz="1600" dirty="0">
                <a:latin typeface="Arial Unicode MS" pitchFamily="32" charset="0"/>
              </a:rPr>
              <a:t> </a:t>
            </a:r>
            <a:r>
              <a:rPr lang="en-GB" sz="1600" dirty="0" err="1">
                <a:latin typeface="Arial Unicode MS" pitchFamily="32" charset="0"/>
              </a:rPr>
              <a:t>pomocy</a:t>
            </a:r>
            <a:endParaRPr lang="en-GB" sz="1600" dirty="0">
              <a:latin typeface="Arial Unicode MS" pitchFamily="32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651500" y="4786313"/>
            <a:ext cx="2951163" cy="179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123478"/>
            <a:ext cx="7560839" cy="1078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Clr>
                <a:srgbClr val="DA1F28"/>
              </a:buClr>
              <a:buSzPct val="60000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Rozpatrywane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wniosków</a:t>
            </a:r>
            <a:r>
              <a:rPr lang="pl-PL" sz="4000" b="1" dirty="0" smtClean="0">
                <a:solidFill>
                  <a:prstClr val="black"/>
                </a:solidFill>
                <a:latin typeface="Arial Unicode MS" pitchFamily="32" charset="0"/>
              </a:rPr>
              <a:t> – podpisanie umowy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endParaRPr lang="en-GB" sz="4000" b="1" dirty="0">
              <a:solidFill>
                <a:prstClr val="black"/>
              </a:solidFill>
              <a:latin typeface="Arial Unicode M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84976" cy="987574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800" dirty="0" smtClean="0"/>
              <a:t>Działanie 4.1 Wdrażanie LSR - zadania</a:t>
            </a:r>
            <a:endParaRPr lang="en-GB" sz="38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419622"/>
            <a:ext cx="8153400" cy="3175238"/>
          </a:xfrm>
        </p:spPr>
        <p:txBody>
          <a:bodyPr/>
          <a:lstStyle/>
          <a:p>
            <a:pPr eaLnBrk="1" hangingPunct="1"/>
            <a:r>
              <a:rPr lang="pl-PL" sz="2000" dirty="0" smtClean="0"/>
              <a:t>przewiduje przyznawanie pomocy na </a:t>
            </a:r>
            <a:r>
              <a:rPr lang="pl-PL" sz="2000" b="0" dirty="0" smtClean="0"/>
              <a:t>operacje działań osi 3</a:t>
            </a:r>
            <a:r>
              <a:rPr lang="pl-PL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z="2000" dirty="0" smtClean="0"/>
              <a:t>	(„Różnicowanie w kierunku działalności nierolniczej”, „Tworzenie i rozwój </a:t>
            </a:r>
            <a:r>
              <a:rPr lang="pl-PL" sz="2000" dirty="0" err="1" smtClean="0"/>
              <a:t>mikroprzedsiębiorstw</a:t>
            </a:r>
            <a:r>
              <a:rPr lang="pl-PL" sz="2000" dirty="0" smtClean="0"/>
              <a:t>” i „Odnowa i rozwój wsi”) </a:t>
            </a:r>
          </a:p>
          <a:p>
            <a:pPr eaLnBrk="1" hangingPunct="1">
              <a:buFont typeface="Wingdings" pitchFamily="2" charset="2"/>
              <a:buNone/>
            </a:pPr>
            <a:endParaRPr lang="pl-PL" sz="2000" dirty="0" smtClean="0"/>
          </a:p>
          <a:p>
            <a:pPr eaLnBrk="1" hangingPunct="1"/>
            <a:r>
              <a:rPr lang="pl-PL" sz="2000" dirty="0" smtClean="0"/>
              <a:t>przewiduje przyznawanie pomocy na operacje, które nie kwalifikują się do przyznania pomocy w ramach działań osi 3, ale </a:t>
            </a:r>
            <a:r>
              <a:rPr lang="pl-PL" sz="2000" b="0" dirty="0" smtClean="0"/>
              <a:t>przyczyniają się do osiągnięcia celów osi 3</a:t>
            </a:r>
            <a:r>
              <a:rPr lang="pl-PL" sz="2000" dirty="0" smtClean="0"/>
              <a:t> (tzw. „małe projekty”).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539553" y="1485900"/>
            <a:ext cx="7918648" cy="2814042"/>
          </a:xfrm>
          <a:ln/>
        </p:spPr>
        <p:txBody>
          <a:bodyPr lIns="90000" tIns="46800" rIns="90000" bIns="46800"/>
          <a:lstStyle/>
          <a:p>
            <a:pPr marL="0" indent="0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2400" b="1" dirty="0">
              <a:latin typeface="Arial Unicode MS" pitchFamily="32" charset="0"/>
            </a:endParaRPr>
          </a:p>
          <a:p>
            <a:pPr marL="0" indent="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>
                <a:latin typeface="Arial Unicode MS" pitchFamily="32" charset="0"/>
              </a:rPr>
              <a:t>Umowę</a:t>
            </a:r>
            <a:r>
              <a:rPr lang="en-GB" sz="1800" dirty="0">
                <a:latin typeface="Arial Unicode MS" pitchFamily="32" charset="0"/>
              </a:rPr>
              <a:t>  </a:t>
            </a:r>
            <a:r>
              <a:rPr lang="en-GB" sz="1800" dirty="0" err="1">
                <a:latin typeface="Arial Unicode MS" pitchFamily="32" charset="0"/>
              </a:rPr>
              <a:t>zawiera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się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formularzu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opracowanym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Agencję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udostępnionym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stronie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internetowej</a:t>
            </a:r>
            <a:r>
              <a:rPr lang="en-GB" sz="1800" dirty="0">
                <a:latin typeface="Arial Unicode MS" pitchFamily="32" charset="0"/>
              </a:rPr>
              <a:t>  </a:t>
            </a:r>
            <a:r>
              <a:rPr lang="en-GB" sz="1800" dirty="0" err="1">
                <a:latin typeface="Arial Unicode MS" pitchFamily="32" charset="0"/>
              </a:rPr>
              <a:t>Agencji</a:t>
            </a:r>
            <a:endParaRPr lang="en-GB" sz="1800" dirty="0">
              <a:latin typeface="Arial Unicode MS" pitchFamily="32" charset="0"/>
            </a:endParaRPr>
          </a:p>
          <a:p>
            <a:pPr marL="0" indent="0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1800"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endParaRPr lang="en-GB" sz="1800" dirty="0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651500" y="4786313"/>
            <a:ext cx="2951163" cy="179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11560" y="195486"/>
            <a:ext cx="7704856" cy="58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Clr>
                <a:srgbClr val="DA1F28"/>
              </a:buClr>
              <a:buSzPct val="60000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Umowa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Agencja-Beneficjent</a:t>
            </a:r>
            <a:endParaRPr lang="en-GB" sz="4000" b="1" dirty="0">
              <a:solidFill>
                <a:prstClr val="black"/>
              </a:solidFill>
              <a:latin typeface="Arial Unicode M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485900"/>
            <a:ext cx="7846640" cy="3318098"/>
          </a:xfrm>
          <a:ln/>
        </p:spPr>
        <p:txBody>
          <a:bodyPr lIns="90000" tIns="46800" rIns="90000" bIns="46800">
            <a:normAutofit lnSpcReduction="10000"/>
          </a:bodyPr>
          <a:lstStyle/>
          <a:p>
            <a:pPr marL="144463" indent="-1444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Zobowiązania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beneficjenta</a:t>
            </a:r>
            <a:r>
              <a:rPr lang="en-GB" sz="1800" dirty="0">
                <a:latin typeface="Arial Unicode MS" pitchFamily="32" charset="0"/>
              </a:rPr>
              <a:t> do</a:t>
            </a:r>
            <a:r>
              <a:rPr lang="en-GB" sz="1800" dirty="0"/>
              <a:t>:</a:t>
            </a:r>
          </a:p>
          <a:p>
            <a:pPr marL="696913" lvl="2" indent="-1698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>
                <a:latin typeface="Arial Unicode MS" pitchFamily="32" charset="0"/>
              </a:rPr>
              <a:t>osiągnięcia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celu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operacji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jego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zachowania</a:t>
            </a:r>
            <a:r>
              <a:rPr lang="en-GB" sz="1800" i="1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okres</a:t>
            </a:r>
            <a:r>
              <a:rPr lang="en-GB" sz="1800" dirty="0">
                <a:latin typeface="Arial Unicode MS" pitchFamily="32" charset="0"/>
              </a:rPr>
              <a:t> 5 lat </a:t>
            </a:r>
          </a:p>
          <a:p>
            <a:pPr marL="696913" lvl="2" indent="-1698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/>
              <a:t>n</a:t>
            </a:r>
            <a:r>
              <a:rPr lang="en-GB" sz="1800" dirty="0" err="1">
                <a:latin typeface="Arial Unicode MS" pitchFamily="32" charset="0"/>
              </a:rPr>
              <a:t>ie</a:t>
            </a:r>
            <a:r>
              <a:rPr lang="en-GB" sz="1800" dirty="0"/>
              <a:t> </a:t>
            </a:r>
            <a:r>
              <a:rPr lang="en-GB" sz="1800" dirty="0" err="1">
                <a:latin typeface="Arial Unicode MS" pitchFamily="32" charset="0"/>
              </a:rPr>
              <a:t>finansowania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realizacji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operacji</a:t>
            </a:r>
            <a:r>
              <a:rPr lang="en-GB" sz="1800" dirty="0">
                <a:latin typeface="Arial Unicode MS" pitchFamily="32" charset="0"/>
              </a:rPr>
              <a:t> z </a:t>
            </a:r>
            <a:r>
              <a:rPr lang="en-GB" sz="1800" dirty="0" err="1">
                <a:latin typeface="Arial Unicode MS" pitchFamily="32" charset="0"/>
              </a:rPr>
              <a:t>udziałem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innych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środków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publicznych</a:t>
            </a:r>
            <a:r>
              <a:rPr lang="en-GB" sz="1800" dirty="0">
                <a:latin typeface="Arial Unicode MS" pitchFamily="32" charset="0"/>
              </a:rPr>
              <a:t>;</a:t>
            </a:r>
          </a:p>
          <a:p>
            <a:pPr marL="696913" lvl="2" indent="-1698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>
                <a:latin typeface="Arial Unicode MS" pitchFamily="32" charset="0"/>
              </a:rPr>
              <a:t>umożliwienia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przeprowadzenia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kontroli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związanych</a:t>
            </a:r>
            <a:r>
              <a:rPr lang="en-GB" sz="1800" dirty="0">
                <a:latin typeface="Arial Unicode MS" pitchFamily="32" charset="0"/>
              </a:rPr>
              <a:t> z </a:t>
            </a:r>
            <a:r>
              <a:rPr lang="en-GB" sz="1800" dirty="0" err="1">
                <a:latin typeface="Arial Unicode MS" pitchFamily="32" charset="0"/>
              </a:rPr>
              <a:t>przyznaną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pomocą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5 lat</a:t>
            </a:r>
          </a:p>
          <a:p>
            <a:pPr marL="696913" lvl="2" indent="-1698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>
                <a:latin typeface="Arial Unicode MS" pitchFamily="32" charset="0"/>
              </a:rPr>
              <a:t>informowania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Agencji</a:t>
            </a:r>
            <a:r>
              <a:rPr lang="en-GB" sz="1800" dirty="0">
                <a:latin typeface="Arial Unicode MS" pitchFamily="32" charset="0"/>
              </a:rPr>
              <a:t>  o </a:t>
            </a:r>
            <a:r>
              <a:rPr lang="en-GB" sz="1800" dirty="0" err="1">
                <a:latin typeface="Arial Unicode MS" pitchFamily="32" charset="0"/>
              </a:rPr>
              <a:t>okolicznościach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mogących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mieć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wpływ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wykonanie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umowy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5 lat</a:t>
            </a:r>
          </a:p>
          <a:p>
            <a:pPr marL="696913" lvl="2" indent="-1698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>
                <a:latin typeface="Arial Unicode MS" pitchFamily="32" charset="0"/>
              </a:rPr>
              <a:t>przechowywania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całości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dokumentacji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związanej</a:t>
            </a:r>
            <a:r>
              <a:rPr lang="en-GB" sz="1800" dirty="0">
                <a:latin typeface="Arial Unicode MS" pitchFamily="32" charset="0"/>
              </a:rPr>
              <a:t> z </a:t>
            </a:r>
            <a:r>
              <a:rPr lang="en-GB" sz="1800" dirty="0" err="1">
                <a:latin typeface="Arial Unicode MS" pitchFamily="32" charset="0"/>
              </a:rPr>
              <a:t>realizacją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operacji</a:t>
            </a:r>
            <a:r>
              <a:rPr lang="en-GB" sz="1800" dirty="0"/>
              <a:t> </a:t>
            </a:r>
            <a:r>
              <a:rPr lang="en-GB" sz="1800" dirty="0">
                <a:latin typeface="Arial Unicode MS" pitchFamily="32" charset="0"/>
              </a:rPr>
              <a:t>w </a:t>
            </a:r>
            <a:r>
              <a:rPr lang="en-GB" sz="1800" dirty="0" err="1">
                <a:latin typeface="Arial Unicode MS" pitchFamily="32" charset="0"/>
              </a:rPr>
              <a:t>okresie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realizacji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rozliczania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operacji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oraz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okres</a:t>
            </a:r>
            <a:r>
              <a:rPr lang="en-GB" sz="1800" dirty="0">
                <a:latin typeface="Arial Unicode MS" pitchFamily="32" charset="0"/>
              </a:rPr>
              <a:t> 5 lat </a:t>
            </a:r>
            <a:r>
              <a:rPr lang="en-GB" sz="1800" dirty="0" err="1">
                <a:latin typeface="Arial Unicode MS" pitchFamily="32" charset="0"/>
              </a:rPr>
              <a:t>od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dokonania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Agencję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płatności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ostatecznej</a:t>
            </a:r>
            <a:r>
              <a:rPr lang="en-GB" sz="1800" dirty="0">
                <a:latin typeface="Arial Unicode MS" pitchFamily="32" charset="0"/>
              </a:rPr>
              <a:t>;</a:t>
            </a:r>
            <a:r>
              <a:rPr lang="en-GB" sz="1600" dirty="0">
                <a:latin typeface="Arial Unicode MS" pitchFamily="32" charset="0"/>
              </a:rPr>
              <a:t> </a:t>
            </a:r>
          </a:p>
          <a:p>
            <a:pPr marL="696913" lvl="2" indent="-169863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endParaRPr lang="en-GB" sz="1600" dirty="0">
              <a:latin typeface="Arial Unicode MS" pitchFamily="32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651500" y="4786313"/>
            <a:ext cx="2951163" cy="179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11560" y="195486"/>
            <a:ext cx="7704856" cy="58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Clr>
                <a:srgbClr val="DA1F28"/>
              </a:buClr>
              <a:buSzPct val="60000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Umowa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Agencja-Beneficjent</a:t>
            </a:r>
            <a:endParaRPr lang="en-GB" sz="4000" b="1" dirty="0">
              <a:solidFill>
                <a:prstClr val="black"/>
              </a:solidFill>
              <a:latin typeface="Arial Unicode M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485900"/>
            <a:ext cx="7846640" cy="3174082"/>
          </a:xfrm>
          <a:ln/>
        </p:spPr>
        <p:txBody>
          <a:bodyPr lIns="90000" tIns="46800" rIns="90000" bIns="46800">
            <a:normAutofit/>
          </a:bodyPr>
          <a:lstStyle/>
          <a:p>
            <a:pPr marL="696913" lvl="2" indent="-1698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niezwłocznego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informowania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Agencji</a:t>
            </a:r>
            <a:r>
              <a:rPr lang="en-GB" sz="1800" dirty="0">
                <a:latin typeface="Arial Unicode MS" pitchFamily="32" charset="0"/>
              </a:rPr>
              <a:t> o </a:t>
            </a:r>
            <a:r>
              <a:rPr lang="en-GB" sz="1800" dirty="0" err="1">
                <a:latin typeface="Arial Unicode MS" pitchFamily="32" charset="0"/>
              </a:rPr>
              <a:t>planowanych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albo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zaistniałych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zdarzeniach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związanych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zmianą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sytuacji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faktycznej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lub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prawnej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beneficjenta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jego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gospodarstwa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lub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operacji</a:t>
            </a:r>
            <a:r>
              <a:rPr lang="en-GB" sz="1800" dirty="0">
                <a:latin typeface="Arial Unicode MS" pitchFamily="32" charset="0"/>
              </a:rPr>
              <a:t>,</a:t>
            </a:r>
            <a:r>
              <a:rPr lang="en-GB" sz="1800" dirty="0"/>
              <a:t> </a:t>
            </a:r>
            <a:br>
              <a:rPr lang="en-GB" sz="1800" dirty="0"/>
            </a:br>
            <a:r>
              <a:rPr lang="en-GB" sz="1800" dirty="0"/>
              <a:t>w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zakresie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mogącym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mieć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wpływ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realizację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operacji</a:t>
            </a:r>
            <a:r>
              <a:rPr lang="en-GB" sz="1800" dirty="0">
                <a:latin typeface="Arial Unicode MS" pitchFamily="32" charset="0"/>
              </a:rPr>
              <a:t>, </a:t>
            </a:r>
            <a:r>
              <a:rPr lang="en-GB" sz="1800" dirty="0" err="1">
                <a:latin typeface="Arial Unicode MS" pitchFamily="32" charset="0"/>
              </a:rPr>
              <a:t>wypłatę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pomocy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lub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wywiązanie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się</a:t>
            </a:r>
            <a:r>
              <a:rPr lang="en-GB" sz="1800" dirty="0">
                <a:latin typeface="Arial Unicode MS" pitchFamily="32" charset="0"/>
              </a:rPr>
              <a:t> z </a:t>
            </a:r>
            <a:r>
              <a:rPr lang="en-GB" sz="1800" dirty="0" err="1">
                <a:latin typeface="Arial Unicode MS" pitchFamily="32" charset="0"/>
              </a:rPr>
              <a:t>ww</a:t>
            </a:r>
            <a:r>
              <a:rPr lang="en-GB" sz="1800" dirty="0">
                <a:latin typeface="Arial Unicode MS" pitchFamily="32" charset="0"/>
              </a:rPr>
              <a:t>. </a:t>
            </a:r>
            <a:r>
              <a:rPr lang="en-GB" sz="1800" dirty="0" err="1">
                <a:latin typeface="Arial Unicode MS" pitchFamily="32" charset="0"/>
              </a:rPr>
              <a:t>obowiązków</a:t>
            </a:r>
            <a:r>
              <a:rPr lang="en-GB" sz="1800" dirty="0">
                <a:latin typeface="Arial Unicode MS" pitchFamily="32" charset="0"/>
              </a:rPr>
              <a:t>.</a:t>
            </a:r>
          </a:p>
          <a:p>
            <a:pPr marL="696913" lvl="2" indent="-169863">
              <a:spcBef>
                <a:spcPts val="400"/>
              </a:spcBef>
              <a:buFont typeface="Wingdings" pitchFamily="2" charset="2"/>
              <a:buNone/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endParaRPr lang="en-GB" sz="1800" dirty="0"/>
          </a:p>
          <a:p>
            <a:pPr marL="144463" indent="-144463">
              <a:spcBef>
                <a:spcPts val="400"/>
              </a:spcBef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r>
              <a:rPr lang="en-GB" sz="1800" dirty="0" err="1">
                <a:latin typeface="Arial Unicode MS" pitchFamily="32" charset="0"/>
              </a:rPr>
              <a:t>Zabezpieczeniem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należytego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wykonania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beneficjenta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zobowiązań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określonych</a:t>
            </a:r>
            <a:r>
              <a:rPr lang="en-GB" sz="1800" dirty="0">
                <a:latin typeface="Arial Unicode MS" pitchFamily="32" charset="0"/>
              </a:rPr>
              <a:t> w </a:t>
            </a:r>
            <a:r>
              <a:rPr lang="en-GB" sz="1800" dirty="0" err="1">
                <a:latin typeface="Arial Unicode MS" pitchFamily="32" charset="0"/>
              </a:rPr>
              <a:t>umowie</a:t>
            </a:r>
            <a:r>
              <a:rPr lang="en-GB" sz="1800" dirty="0">
                <a:latin typeface="Arial Unicode MS" pitchFamily="32" charset="0"/>
              </a:rPr>
              <a:t> jest </a:t>
            </a:r>
            <a:r>
              <a:rPr lang="en-GB" sz="1800" dirty="0" err="1">
                <a:latin typeface="Arial Unicode MS" pitchFamily="32" charset="0"/>
              </a:rPr>
              <a:t>weksel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niezupełny</a:t>
            </a:r>
            <a:r>
              <a:rPr lang="en-GB" sz="1800" dirty="0">
                <a:latin typeface="Arial Unicode MS" pitchFamily="32" charset="0"/>
              </a:rPr>
              <a:t> (in </a:t>
            </a:r>
            <a:r>
              <a:rPr lang="en-GB" sz="1800" dirty="0" err="1">
                <a:latin typeface="Arial Unicode MS" pitchFamily="32" charset="0"/>
              </a:rPr>
              <a:t>blanco</a:t>
            </a:r>
            <a:r>
              <a:rPr lang="en-GB" sz="1800" dirty="0">
                <a:latin typeface="Arial Unicode MS" pitchFamily="32" charset="0"/>
              </a:rPr>
              <a:t>) </a:t>
            </a:r>
            <a:r>
              <a:rPr lang="en-GB" sz="1800" dirty="0" err="1">
                <a:latin typeface="Arial Unicode MS" pitchFamily="32" charset="0"/>
              </a:rPr>
              <a:t>wraz</a:t>
            </a:r>
            <a:r>
              <a:rPr lang="en-GB" sz="1800" dirty="0">
                <a:latin typeface="Arial Unicode MS" pitchFamily="32" charset="0"/>
              </a:rPr>
              <a:t> z </a:t>
            </a:r>
            <a:r>
              <a:rPr lang="en-GB" sz="1800" dirty="0" err="1">
                <a:latin typeface="Arial Unicode MS" pitchFamily="32" charset="0"/>
              </a:rPr>
              <a:t>deklaracją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wekslową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sporządzoną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na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formularzu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udostępnionym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przez</a:t>
            </a:r>
            <a:r>
              <a:rPr lang="en-GB" sz="1800" dirty="0">
                <a:latin typeface="Arial Unicode MS" pitchFamily="32" charset="0"/>
              </a:rPr>
              <a:t> </a:t>
            </a:r>
            <a:r>
              <a:rPr lang="en-GB" sz="1800" dirty="0" err="1">
                <a:latin typeface="Arial Unicode MS" pitchFamily="32" charset="0"/>
              </a:rPr>
              <a:t>Agencję</a:t>
            </a:r>
            <a:r>
              <a:rPr lang="en-GB" sz="1800" dirty="0"/>
              <a:t>.</a:t>
            </a:r>
          </a:p>
          <a:p>
            <a:pPr marL="696913" lvl="2" indent="-169863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255588" algn="l"/>
                <a:tab pos="704850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</a:tabLst>
            </a:pPr>
            <a:endParaRPr lang="en-GB" sz="1800" dirty="0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651500" y="4786313"/>
            <a:ext cx="2951163" cy="179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11560" y="195486"/>
            <a:ext cx="7704856" cy="58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buClr>
                <a:srgbClr val="DA1F28"/>
              </a:buClr>
              <a:buSzPct val="60000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Umowa</a:t>
            </a:r>
            <a:r>
              <a:rPr lang="en-GB" sz="4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4000" b="1" dirty="0" err="1" smtClean="0">
                <a:solidFill>
                  <a:prstClr val="black"/>
                </a:solidFill>
                <a:latin typeface="Arial Unicode MS" pitchFamily="32" charset="0"/>
              </a:rPr>
              <a:t>Agencja-Beneficjent</a:t>
            </a:r>
            <a:endParaRPr lang="en-GB" sz="4000" b="1" dirty="0">
              <a:solidFill>
                <a:prstClr val="black"/>
              </a:solidFill>
              <a:latin typeface="Arial Unicode MS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l-PL" dirty="0" smtClean="0"/>
              <a:t>Elwira Zakrzewska</a:t>
            </a:r>
            <a:endParaRPr lang="pl-PL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8" name="j0178459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280" b="16280"/>
          <a:stretch>
            <a:fillRect/>
          </a:stretch>
        </p:blipFill>
        <p:spPr/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Podstawy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275606"/>
            <a:ext cx="8153400" cy="4680520"/>
          </a:xfrm>
        </p:spPr>
        <p:txBody>
          <a:bodyPr>
            <a:normAutofit fontScale="32500" lnSpcReduction="20000"/>
          </a:bodyPr>
          <a:lstStyle/>
          <a:p>
            <a:pPr marL="601663" indent="-601663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3200" u="sng" dirty="0" err="1" smtClean="0">
                <a:latin typeface="Arial Unicode MS" pitchFamily="32" charset="0"/>
              </a:rPr>
              <a:t>Wspólnotowe</a:t>
            </a:r>
            <a:endParaRPr lang="en-GB" sz="3200" u="sng" dirty="0" smtClean="0">
              <a:latin typeface="Arial Unicode MS" pitchFamily="32" charset="0"/>
            </a:endParaRPr>
          </a:p>
          <a:p>
            <a:pPr marL="601663" indent="-601663">
              <a:lnSpc>
                <a:spcPct val="12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3200" b="1" dirty="0" err="1" smtClean="0">
                <a:latin typeface="Arial Unicode MS" pitchFamily="32" charset="0"/>
              </a:rPr>
              <a:t>Rozporządzenie</a:t>
            </a:r>
            <a:r>
              <a:rPr lang="en-GB" sz="3200" b="1" dirty="0" smtClean="0">
                <a:latin typeface="Arial Unicode MS" pitchFamily="32" charset="0"/>
              </a:rPr>
              <a:t> </a:t>
            </a:r>
            <a:r>
              <a:rPr lang="en-GB" sz="3200" b="1" dirty="0" err="1" smtClean="0">
                <a:latin typeface="Arial Unicode MS" pitchFamily="32" charset="0"/>
              </a:rPr>
              <a:t>Rady</a:t>
            </a:r>
            <a:r>
              <a:rPr lang="en-GB" sz="3200" b="1" dirty="0" smtClean="0">
                <a:latin typeface="Arial Unicode MS" pitchFamily="32" charset="0"/>
              </a:rPr>
              <a:t> </a:t>
            </a:r>
            <a:r>
              <a:rPr lang="en-GB" sz="3200" dirty="0" smtClean="0">
                <a:latin typeface="Arial Unicode MS" pitchFamily="32" charset="0"/>
              </a:rPr>
              <a:t>(WE) nr 1698/2005 z </a:t>
            </a:r>
            <a:r>
              <a:rPr lang="en-GB" sz="3200" dirty="0" err="1" smtClean="0">
                <a:latin typeface="Arial Unicode MS" pitchFamily="32" charset="0"/>
              </a:rPr>
              <a:t>dnia</a:t>
            </a:r>
            <a:r>
              <a:rPr lang="en-GB" sz="3200" dirty="0" smtClean="0">
                <a:latin typeface="Arial Unicode MS" pitchFamily="32" charset="0"/>
              </a:rPr>
              <a:t> 20 </a:t>
            </a:r>
            <a:r>
              <a:rPr lang="en-GB" sz="3200" dirty="0" err="1" smtClean="0">
                <a:latin typeface="Arial Unicode MS" pitchFamily="32" charset="0"/>
              </a:rPr>
              <a:t>września</a:t>
            </a:r>
            <a:r>
              <a:rPr lang="en-GB" sz="3200" dirty="0" smtClean="0">
                <a:latin typeface="Arial Unicode MS" pitchFamily="32" charset="0"/>
              </a:rPr>
              <a:t> 2005 r. w </a:t>
            </a:r>
            <a:r>
              <a:rPr lang="en-GB" sz="3200" dirty="0" err="1" smtClean="0">
                <a:latin typeface="Arial Unicode MS" pitchFamily="32" charset="0"/>
              </a:rPr>
              <a:t>sprawie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wsparcia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rozwoju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obszarów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wiejskich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przez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Europejski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Fundusz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Rolny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na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rzecz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Rozwoju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Obszarów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Wiejskich</a:t>
            </a:r>
            <a:r>
              <a:rPr lang="en-GB" sz="3200" dirty="0" smtClean="0">
                <a:latin typeface="Arial Unicode MS" pitchFamily="32" charset="0"/>
              </a:rPr>
              <a:t> (WFRROW)</a:t>
            </a:r>
            <a:r>
              <a:rPr lang="ar-SA" sz="3200" dirty="0" smtClean="0">
                <a:latin typeface="Arial Unicode MS" pitchFamily="32" charset="0"/>
              </a:rPr>
              <a:t>‏</a:t>
            </a:r>
            <a:endParaRPr lang="en-GB" sz="3200" dirty="0" smtClean="0">
              <a:latin typeface="Arial Unicode MS" pitchFamily="32" charset="0"/>
            </a:endParaRPr>
          </a:p>
          <a:p>
            <a:pPr marL="601663" indent="-601663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en-GB" sz="3200" dirty="0" smtClean="0">
              <a:latin typeface="Arial Unicode MS" pitchFamily="32" charset="0"/>
            </a:endParaRPr>
          </a:p>
          <a:p>
            <a:pPr marL="601663" indent="-601663"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3200" u="sng" dirty="0" err="1" smtClean="0">
                <a:latin typeface="Arial Unicode MS" pitchFamily="32" charset="0"/>
              </a:rPr>
              <a:t>Krajowe</a:t>
            </a:r>
            <a:endParaRPr lang="pl-PL" sz="3200" u="sng" dirty="0" smtClean="0">
              <a:latin typeface="Arial Unicode MS" pitchFamily="32" charset="0"/>
            </a:endParaRPr>
          </a:p>
          <a:p>
            <a:pPr marL="601663" indent="-601663">
              <a:lnSpc>
                <a:spcPct val="12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pl-PL" sz="3200" b="1" dirty="0" smtClean="0">
                <a:latin typeface="Arial Unicode MS" pitchFamily="32" charset="0"/>
              </a:rPr>
              <a:t>ROZPORZĄDZENIE MINISTRA ROLNICTWA I ROZWOJU WSI z dnia 7 września 2010 r. </a:t>
            </a:r>
            <a:r>
              <a:rPr lang="pl-PL" sz="3200" dirty="0" smtClean="0">
                <a:latin typeface="Arial Unicode MS" pitchFamily="32" charset="0"/>
              </a:rPr>
              <a:t>zmieniające rozporządzenie w sprawie szczegółowych warunków i trybu przyznawania pomocy finansowej w ramach działania "Różnicowanie w kierunku działalności nierolniczej" objętego Programem Rozwoju Obszarów Wiejskich na lata 2007-2013</a:t>
            </a:r>
          </a:p>
          <a:p>
            <a:pPr marL="601663" indent="-601663">
              <a:lnSpc>
                <a:spcPct val="12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pl-PL" sz="3200" b="1" dirty="0" smtClean="0">
                <a:latin typeface="Arial Unicode MS" pitchFamily="32" charset="0"/>
              </a:rPr>
              <a:t>Rozporządzenie Ministra Rolnictwa i Rozwoju Wsi z dnia 13.07.2010r. </a:t>
            </a:r>
            <a:r>
              <a:rPr lang="pl-PL" sz="3200" dirty="0" smtClean="0">
                <a:latin typeface="Arial Unicode MS" pitchFamily="32" charset="0"/>
              </a:rPr>
              <a:t>zmieniające rozporządzenie w sprawie szczegółowych warunków i trybu przyznawania pomocy finansowej w ramach działania "Różnicowanie w kierunku działalności nierolniczej" objętego Programem Rozwoju Obszarów Wiejskich na lata 2007-2013</a:t>
            </a:r>
          </a:p>
          <a:p>
            <a:pPr marL="601663" indent="-601663">
              <a:lnSpc>
                <a:spcPct val="12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pl-PL" sz="3200" b="1" dirty="0" smtClean="0">
                <a:latin typeface="Arial Unicode MS" pitchFamily="32" charset="0"/>
              </a:rPr>
              <a:t>Rozporządzenie Ministra Rolnictwa i Rozwoju Wsi z dnia 06.05.2008r. </a:t>
            </a:r>
            <a:r>
              <a:rPr lang="pl-PL" sz="3200" dirty="0" smtClean="0">
                <a:latin typeface="Arial Unicode MS" pitchFamily="32" charset="0"/>
              </a:rPr>
              <a:t>zmieniające rozporządzenie w sprawie szczegółowych warunków i trybu przyznawania pomocy finansowej w ramach działania "Różnicowanie w kierunku działalności nierolniczej" objętego Programem Rozwoju Obszarów Wiejskich na lata 2007-2013</a:t>
            </a:r>
          </a:p>
          <a:p>
            <a:pPr marL="601663" indent="-601663">
              <a:lnSpc>
                <a:spcPct val="12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pl-PL" sz="3200" b="1" dirty="0" smtClean="0">
                <a:latin typeface="Arial Unicode MS" pitchFamily="32" charset="0"/>
              </a:rPr>
              <a:t>Rozporządzenie Ministra Rolnictwa i Rozwoju Wsi z dnia 17 października 2007r. </a:t>
            </a:r>
            <a:r>
              <a:rPr lang="pl-PL" sz="3200" dirty="0" smtClean="0">
                <a:latin typeface="Arial Unicode MS" pitchFamily="32" charset="0"/>
              </a:rPr>
              <a:t>w sprawie szczegółowych warunków i trybu przyznawania pomocy w ramach działania "Różnicowanie w kierunku działalności nierolniczej" objętego Programem Rozwoju Obszarów Wiejskich na lata 2007-2013.</a:t>
            </a:r>
          </a:p>
          <a:p>
            <a:pPr marL="601663" indent="-601663">
              <a:lnSpc>
                <a:spcPct val="8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pl-PL" sz="3200" b="1" dirty="0" smtClean="0">
              <a:latin typeface="Arial Unicode MS" pitchFamily="32" charset="0"/>
            </a:endParaRPr>
          </a:p>
          <a:p>
            <a:pPr marL="601663" indent="-601663">
              <a:lnSpc>
                <a:spcPct val="12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pl-PL" sz="3200" b="1" dirty="0" smtClean="0">
                <a:latin typeface="Arial Unicode MS" pitchFamily="32" charset="0"/>
              </a:rPr>
              <a:t>ROZPORZĄDZENIE MINISTRA ROLNICTWA I ROZWOJU WSI </a:t>
            </a:r>
            <a:r>
              <a:rPr lang="pl-PL" sz="3200" dirty="0" smtClean="0">
                <a:latin typeface="Arial Unicode MS" pitchFamily="32" charset="0"/>
              </a:rPr>
              <a:t>w sprawie szczegółowych warunków i trybu przyznawania pomocy finansowej w ramach działania „Wdrażanie lokalnych strategii rozwoju” objętego Programem Rozwoju Obszarów Wiejskich na lata 2007 – 2013</a:t>
            </a:r>
          </a:p>
          <a:p>
            <a:pPr marL="601663" indent="-601663">
              <a:lnSpc>
                <a:spcPct val="120000"/>
              </a:lnSpc>
              <a:spcBef>
                <a:spcPts val="400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en-GB" sz="3200" b="1" dirty="0" err="1" smtClean="0">
                <a:latin typeface="Arial Unicode MS" pitchFamily="32" charset="0"/>
              </a:rPr>
              <a:t>Ustawa</a:t>
            </a:r>
            <a:r>
              <a:rPr lang="en-GB" sz="3200" dirty="0" smtClean="0">
                <a:latin typeface="Arial Unicode MS" pitchFamily="32" charset="0"/>
              </a:rPr>
              <a:t> z </a:t>
            </a:r>
            <a:r>
              <a:rPr lang="en-GB" sz="3200" dirty="0" err="1" smtClean="0">
                <a:latin typeface="Arial Unicode MS" pitchFamily="32" charset="0"/>
              </a:rPr>
              <a:t>dnia</a:t>
            </a:r>
            <a:r>
              <a:rPr lang="en-GB" sz="3200" dirty="0" smtClean="0">
                <a:latin typeface="Arial Unicode MS" pitchFamily="32" charset="0"/>
              </a:rPr>
              <a:t> 12 </a:t>
            </a:r>
            <a:r>
              <a:rPr lang="en-GB" sz="3200" dirty="0" err="1" smtClean="0">
                <a:latin typeface="Arial Unicode MS" pitchFamily="32" charset="0"/>
              </a:rPr>
              <a:t>stycznia</a:t>
            </a:r>
            <a:r>
              <a:rPr lang="en-GB" sz="3200" dirty="0" smtClean="0">
                <a:latin typeface="Arial Unicode MS" pitchFamily="32" charset="0"/>
              </a:rPr>
              <a:t> 2007 r. o  </a:t>
            </a:r>
            <a:r>
              <a:rPr lang="en-GB" sz="3200" dirty="0" err="1" smtClean="0">
                <a:latin typeface="Arial Unicode MS" pitchFamily="32" charset="0"/>
              </a:rPr>
              <a:t>wspieraniu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rozwoju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obszarów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wiejskich</a:t>
            </a:r>
            <a:r>
              <a:rPr lang="en-GB" sz="3200" dirty="0" smtClean="0">
                <a:latin typeface="Arial Unicode MS" pitchFamily="32" charset="0"/>
              </a:rPr>
              <a:t> z </a:t>
            </a:r>
            <a:r>
              <a:rPr lang="en-GB" sz="3200" dirty="0" err="1" smtClean="0">
                <a:latin typeface="Arial Unicode MS" pitchFamily="32" charset="0"/>
              </a:rPr>
              <a:t>udziałem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środków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Europejskiego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Funduszu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Rolnego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na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rzecz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Rozwoju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Obszarów</a:t>
            </a:r>
            <a:r>
              <a:rPr lang="en-GB" sz="3200" dirty="0" smtClean="0">
                <a:latin typeface="Arial Unicode MS" pitchFamily="32" charset="0"/>
              </a:rPr>
              <a:t> </a:t>
            </a:r>
            <a:r>
              <a:rPr lang="en-GB" sz="3200" dirty="0" err="1" smtClean="0">
                <a:latin typeface="Arial Unicode MS" pitchFamily="32" charset="0"/>
              </a:rPr>
              <a:t>Wiejskich</a:t>
            </a:r>
            <a:r>
              <a:rPr lang="en-GB" sz="3200" dirty="0" smtClean="0">
                <a:latin typeface="Arial Unicode MS" pitchFamily="32" charset="0"/>
              </a:rPr>
              <a:t> (Dz. U. Nr 64 </a:t>
            </a:r>
            <a:r>
              <a:rPr lang="en-GB" sz="3200" dirty="0" err="1" smtClean="0">
                <a:latin typeface="Arial Unicode MS" pitchFamily="32" charset="0"/>
              </a:rPr>
              <a:t>poz</a:t>
            </a:r>
            <a:r>
              <a:rPr lang="en-GB" sz="3200" dirty="0" smtClean="0">
                <a:latin typeface="Arial Unicode MS" pitchFamily="32" charset="0"/>
              </a:rPr>
              <a:t>. 427)</a:t>
            </a:r>
            <a:r>
              <a:rPr lang="en-GB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może składać wniosek?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275606"/>
            <a:ext cx="8153400" cy="4248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rolnik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lub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jego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domownik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 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w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rozumieniu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przepisów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o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ubezpieczeniu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społecznym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rolników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,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lub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małżonek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tego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rolnika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który</a:t>
            </a:r>
            <a:r>
              <a:rPr lang="pl-PL" sz="2000" dirty="0" smtClean="0">
                <a:solidFill>
                  <a:prstClr val="black"/>
                </a:solidFill>
                <a:latin typeface="Arial Unicode MS" pitchFamily="32" charset="0"/>
              </a:rPr>
              <a:t>:</a:t>
            </a:r>
          </a:p>
          <a:p>
            <a:pPr>
              <a:buNone/>
            </a:pPr>
            <a:endParaRPr lang="pl-PL" sz="800" dirty="0" smtClean="0">
              <a:solidFill>
                <a:prstClr val="black"/>
              </a:solidFill>
              <a:latin typeface="Arial Unicode MS" pitchFamily="32" charset="0"/>
            </a:endParaRP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smtClean="0">
                <a:latin typeface="Arial Unicode MS" pitchFamily="32" charset="0"/>
              </a:rPr>
              <a:t>jest </a:t>
            </a:r>
            <a:r>
              <a:rPr lang="en-GB" sz="1800" dirty="0" err="1" smtClean="0">
                <a:latin typeface="Arial Unicode MS" pitchFamily="32" charset="0"/>
              </a:rPr>
              <a:t>obywatelem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państwa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członkowskiego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Unii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Europejskiej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smtClean="0">
                <a:latin typeface="Arial Unicode MS" pitchFamily="32" charset="0"/>
              </a:rPr>
              <a:t>jest </a:t>
            </a:r>
            <a:r>
              <a:rPr lang="en-GB" sz="1800" dirty="0" err="1" smtClean="0">
                <a:latin typeface="Arial Unicode MS" pitchFamily="32" charset="0"/>
              </a:rPr>
              <a:t>pełnoletni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ukończył</a:t>
            </a:r>
            <a:r>
              <a:rPr lang="en-GB" sz="1800" dirty="0" smtClean="0">
                <a:latin typeface="Arial Unicode MS" pitchFamily="32" charset="0"/>
              </a:rPr>
              <a:t> 60 </a:t>
            </a:r>
            <a:r>
              <a:rPr lang="en-GB" sz="1800" dirty="0" err="1" smtClean="0">
                <a:latin typeface="Arial Unicode MS" pitchFamily="32" charset="0"/>
              </a:rPr>
              <a:t>roku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życia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smtClean="0">
                <a:latin typeface="Arial Unicode MS" pitchFamily="32" charset="0"/>
              </a:rPr>
              <a:t>jest </a:t>
            </a:r>
            <a:r>
              <a:rPr lang="en-GB" sz="1800" dirty="0" err="1" smtClean="0">
                <a:latin typeface="Arial Unicode MS" pitchFamily="32" charset="0"/>
              </a:rPr>
              <a:t>nieprzerwanie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ubezpieczony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pełnym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zakresie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podstawie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przepisów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ustawy</a:t>
            </a:r>
            <a:r>
              <a:rPr lang="en-GB" sz="1800" dirty="0" smtClean="0">
                <a:latin typeface="Arial Unicode MS" pitchFamily="32" charset="0"/>
              </a:rPr>
              <a:t> o </a:t>
            </a:r>
            <a:r>
              <a:rPr lang="en-GB" sz="1800" dirty="0" err="1" smtClean="0">
                <a:latin typeface="Arial Unicode MS" pitchFamily="32" charset="0"/>
              </a:rPr>
              <a:t>ubezpieczeniu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społecznym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rolników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przez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okres</a:t>
            </a:r>
            <a:r>
              <a:rPr lang="en-GB" sz="1800" dirty="0" smtClean="0">
                <a:latin typeface="Arial Unicode MS" pitchFamily="32" charset="0"/>
              </a:rPr>
              <a:t> co </a:t>
            </a:r>
            <a:r>
              <a:rPr lang="en-GB" sz="1800" dirty="0" err="1" smtClean="0">
                <a:latin typeface="Arial Unicode MS" pitchFamily="32" charset="0"/>
              </a:rPr>
              <a:t>najmniej</a:t>
            </a:r>
            <a:r>
              <a:rPr lang="en-GB" sz="1800" dirty="0" smtClean="0">
                <a:latin typeface="Arial Unicode MS" pitchFamily="32" charset="0"/>
              </a:rPr>
              <a:t> 12 </a:t>
            </a:r>
            <a:r>
              <a:rPr lang="en-GB" sz="1800" dirty="0" err="1" smtClean="0">
                <a:latin typeface="Arial Unicode MS" pitchFamily="32" charset="0"/>
              </a:rPr>
              <a:t>miesięcy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poprzedzających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miesiąc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złożenia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wniosku</a:t>
            </a:r>
            <a:r>
              <a:rPr lang="en-GB" sz="1800" dirty="0" smtClean="0">
                <a:latin typeface="Arial Unicode MS" pitchFamily="32" charset="0"/>
              </a:rPr>
              <a:t> o </a:t>
            </a:r>
            <a:r>
              <a:rPr lang="en-GB" sz="1800" dirty="0" err="1" smtClean="0">
                <a:latin typeface="Arial Unicode MS" pitchFamily="32" charset="0"/>
              </a:rPr>
              <a:t>przyznanie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pomocy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smtClean="0">
                <a:latin typeface="Arial Unicode MS" pitchFamily="32" charset="0"/>
              </a:rPr>
              <a:t>ma </a:t>
            </a:r>
            <a:r>
              <a:rPr lang="en-GB" sz="1800" dirty="0" err="1" smtClean="0">
                <a:latin typeface="Arial Unicode MS" pitchFamily="32" charset="0"/>
              </a:rPr>
              <a:t>miejsce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zamieszkania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miejscowości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należącej</a:t>
            </a:r>
            <a:r>
              <a:rPr lang="en-GB" sz="1800" dirty="0" smtClean="0">
                <a:latin typeface="Arial Unicode MS" pitchFamily="32" charset="0"/>
              </a:rPr>
              <a:t> do  </a:t>
            </a:r>
            <a:r>
              <a:rPr lang="en-GB" sz="1800" dirty="0" err="1" smtClean="0">
                <a:latin typeface="Arial Unicode MS" pitchFamily="32" charset="0"/>
              </a:rPr>
              <a:t>gminy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wiejskiej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gminy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miejsko</a:t>
            </a:r>
            <a:r>
              <a:rPr lang="en-GB" sz="1800" dirty="0" smtClean="0">
                <a:latin typeface="Arial Unicode MS" pitchFamily="32" charset="0"/>
              </a:rPr>
              <a:t> – </a:t>
            </a:r>
            <a:r>
              <a:rPr lang="en-GB" sz="1800" dirty="0" err="1" smtClean="0">
                <a:latin typeface="Arial Unicode MS" pitchFamily="32" charset="0"/>
              </a:rPr>
              <a:t>wiejskiej</a:t>
            </a:r>
            <a:r>
              <a:rPr lang="en-GB" sz="1800" dirty="0" smtClean="0">
                <a:latin typeface="Arial Unicode MS" pitchFamily="32" charset="0"/>
              </a:rPr>
              <a:t>, z </a:t>
            </a:r>
            <a:r>
              <a:rPr lang="en-GB" sz="1800" dirty="0" err="1" smtClean="0">
                <a:latin typeface="Arial Unicode MS" pitchFamily="32" charset="0"/>
              </a:rPr>
              <a:t>wyłączeniem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miast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liczących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powyżej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pl-PL" sz="1800" dirty="0" smtClean="0">
                <a:latin typeface="Arial Unicode MS" pitchFamily="32" charset="0"/>
              </a:rPr>
              <a:t>20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tys</a:t>
            </a:r>
            <a:r>
              <a:rPr lang="en-GB" sz="1800" dirty="0" smtClean="0">
                <a:latin typeface="Arial Unicode MS" pitchFamily="32" charset="0"/>
              </a:rPr>
              <a:t>. </a:t>
            </a:r>
            <a:r>
              <a:rPr lang="en-GB" sz="1800" dirty="0" err="1" smtClean="0">
                <a:latin typeface="Arial Unicode MS" pitchFamily="32" charset="0"/>
              </a:rPr>
              <a:t>mieszkańców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gminy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miejskiej</a:t>
            </a:r>
            <a:r>
              <a:rPr lang="en-GB" sz="1800" dirty="0" smtClean="0">
                <a:latin typeface="Arial Unicode MS" pitchFamily="32" charset="0"/>
              </a:rPr>
              <a:t>, z </a:t>
            </a:r>
            <a:r>
              <a:rPr lang="en-GB" sz="1800" dirty="0" err="1" smtClean="0">
                <a:latin typeface="Arial Unicode MS" pitchFamily="32" charset="0"/>
              </a:rPr>
              <a:t>wyłączeniem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miejscowości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liczących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powyżej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pl-PL" sz="1800" dirty="0" smtClean="0">
                <a:latin typeface="Arial Unicode MS" pitchFamily="32" charset="0"/>
              </a:rPr>
              <a:t>20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tys</a:t>
            </a:r>
            <a:r>
              <a:rPr lang="en-GB" sz="1800" dirty="0" smtClean="0">
                <a:latin typeface="Arial Unicode MS" pitchFamily="32" charset="0"/>
              </a:rPr>
              <a:t>. </a:t>
            </a:r>
            <a:r>
              <a:rPr lang="en-GB" sz="1800" dirty="0" err="1" smtClean="0">
                <a:latin typeface="Arial Unicode MS" pitchFamily="32" charset="0"/>
              </a:rPr>
              <a:t>mieszkańców</a:t>
            </a:r>
            <a:r>
              <a:rPr lang="pl-PL" sz="1800" dirty="0" smtClean="0">
                <a:latin typeface="Arial Unicode MS" pitchFamily="32" charset="0"/>
              </a:rPr>
              <a:t> (jeśli w ramach wdrażania LSR)</a:t>
            </a:r>
            <a:r>
              <a:rPr lang="en-GB" sz="2000" dirty="0" smtClean="0">
                <a:latin typeface="Arial Unicode MS" pitchFamily="32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może składać wniosek?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1275606"/>
            <a:ext cx="81534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rolnik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lub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jego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domownik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 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w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rozumieniu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przepisów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o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ubezpieczeniu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społecznym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rolników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,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lub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małżonek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tego</a:t>
            </a:r>
            <a:r>
              <a:rPr lang="en-GB" sz="2000" b="1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Arial Unicode MS" pitchFamily="32" charset="0"/>
              </a:rPr>
              <a:t>rolnika</a:t>
            </a:r>
            <a:r>
              <a:rPr lang="en-GB" sz="2000" dirty="0" smtClean="0">
                <a:solidFill>
                  <a:prstClr val="black"/>
                </a:solidFill>
                <a:latin typeface="Arial Unicode MS" pitchFamily="32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Arial Unicode MS" pitchFamily="32" charset="0"/>
              </a:rPr>
              <a:t>który</a:t>
            </a:r>
            <a:r>
              <a:rPr lang="pl-PL" sz="2000" dirty="0" smtClean="0">
                <a:solidFill>
                  <a:prstClr val="black"/>
                </a:solidFill>
                <a:latin typeface="Arial Unicode MS" pitchFamily="32" charset="0"/>
              </a:rPr>
              <a:t>:</a:t>
            </a:r>
          </a:p>
          <a:p>
            <a:pPr>
              <a:buNone/>
            </a:pPr>
            <a:endParaRPr lang="pl-PL" sz="1600" dirty="0" smtClean="0">
              <a:solidFill>
                <a:prstClr val="black"/>
              </a:solidFill>
              <a:latin typeface="Arial Unicode MS" pitchFamily="32" charset="0"/>
            </a:endParaRP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wystąpił</a:t>
            </a:r>
            <a:r>
              <a:rPr lang="en-GB" sz="2000" dirty="0" smtClean="0">
                <a:latin typeface="Arial Unicode MS" pitchFamily="32" charset="0"/>
              </a:rPr>
              <a:t> o </a:t>
            </a:r>
            <a:r>
              <a:rPr lang="en-GB" sz="2000" dirty="0" err="1" smtClean="0">
                <a:latin typeface="Arial Unicode MS" pitchFamily="32" charset="0"/>
              </a:rPr>
              <a:t>przyznanie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lub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przyznano</a:t>
            </a:r>
            <a:r>
              <a:rPr lang="en-GB" sz="2000" dirty="0" smtClean="0">
                <a:latin typeface="Arial Unicode MS" pitchFamily="32" charset="0"/>
              </a:rPr>
              <a:t> mu </a:t>
            </a:r>
            <a:r>
              <a:rPr lang="en-GB" sz="2000" dirty="0" err="1" smtClean="0">
                <a:latin typeface="Arial Unicode MS" pitchFamily="32" charset="0"/>
              </a:rPr>
              <a:t>renty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strukturalnej</a:t>
            </a:r>
            <a:r>
              <a:rPr lang="en-GB" sz="2000" dirty="0" smtClean="0">
                <a:latin typeface="Arial Unicode MS" pitchFamily="32" charset="0"/>
              </a:rPr>
              <a:t> w ramach PROW 2004 -2006  </a:t>
            </a:r>
            <a:r>
              <a:rPr lang="en-GB" sz="2000" dirty="0" err="1" smtClean="0">
                <a:latin typeface="Arial Unicode MS" pitchFamily="32" charset="0"/>
              </a:rPr>
              <a:t>lub</a:t>
            </a:r>
            <a:r>
              <a:rPr lang="en-GB" sz="2000" dirty="0" smtClean="0">
                <a:latin typeface="Arial Unicode MS" pitchFamily="32" charset="0"/>
              </a:rPr>
              <a:t> PROW 2007 -2013 ;</a:t>
            </a: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będzie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realizował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operacji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jako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wspólnik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spółki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cywilnej</a:t>
            </a:r>
            <a:r>
              <a:rPr lang="en-GB" sz="2000" dirty="0" smtClean="0">
                <a:latin typeface="Arial Unicode MS" pitchFamily="32" charset="0"/>
              </a:rPr>
              <a:t>;</a:t>
            </a: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podlega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wykluczeniu</a:t>
            </a:r>
            <a:r>
              <a:rPr lang="en-GB" sz="2000" dirty="0" smtClean="0">
                <a:latin typeface="Arial Unicode MS" pitchFamily="32" charset="0"/>
              </a:rPr>
              <a:t> z </a:t>
            </a:r>
            <a:r>
              <a:rPr lang="en-GB" sz="2000" dirty="0" err="1" smtClean="0">
                <a:latin typeface="Arial Unicode MS" pitchFamily="32" charset="0"/>
              </a:rPr>
              <a:t>ubiegania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się</a:t>
            </a:r>
            <a:r>
              <a:rPr lang="en-GB" sz="2000" dirty="0" smtClean="0">
                <a:latin typeface="Arial Unicode MS" pitchFamily="32" charset="0"/>
              </a:rPr>
              <a:t> o </a:t>
            </a:r>
            <a:r>
              <a:rPr lang="en-GB" sz="2000" dirty="0" err="1" smtClean="0">
                <a:latin typeface="Arial Unicode MS" pitchFamily="32" charset="0"/>
              </a:rPr>
              <a:t>przyznanie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pomocy</a:t>
            </a:r>
            <a:r>
              <a:rPr lang="en-GB" sz="2000" dirty="0" smtClean="0">
                <a:latin typeface="Arial Unicode MS" pitchFamily="32" charset="0"/>
              </a:rPr>
              <a:t>;</a:t>
            </a:r>
          </a:p>
          <a:p>
            <a:pPr marL="347663" lvl="1" indent="-169863">
              <a:spcBef>
                <a:spcPts val="400"/>
              </a:spcBef>
              <a:buFont typeface="Wingdings" pitchFamily="2" charset="2"/>
              <a:buChar char=""/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2000" dirty="0" err="1" smtClean="0">
                <a:latin typeface="Arial Unicode MS" pitchFamily="32" charset="0"/>
              </a:rPr>
              <a:t>za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rok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poprzedzający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rok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złożenia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wniosku</a:t>
            </a:r>
            <a:r>
              <a:rPr lang="en-GB" sz="2000" dirty="0" smtClean="0">
                <a:latin typeface="Arial Unicode MS" pitchFamily="32" charset="0"/>
              </a:rPr>
              <a:t> o </a:t>
            </a:r>
            <a:r>
              <a:rPr lang="en-GB" sz="2000" dirty="0" err="1" smtClean="0">
                <a:latin typeface="Arial Unicode MS" pitchFamily="32" charset="0"/>
              </a:rPr>
              <a:t>przyznanie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pomocy</a:t>
            </a:r>
            <a:r>
              <a:rPr lang="en-GB" sz="2000" dirty="0" smtClean="0">
                <a:latin typeface="Arial Unicode MS" pitchFamily="32" charset="0"/>
              </a:rPr>
              <a:t>, do </a:t>
            </a:r>
            <a:r>
              <a:rPr lang="en-GB" sz="2000" dirty="0" err="1" smtClean="0">
                <a:latin typeface="Arial Unicode MS" pitchFamily="32" charset="0"/>
              </a:rPr>
              <a:t>gruntów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rolnych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wchodzących</a:t>
            </a:r>
            <a:r>
              <a:rPr lang="en-GB" sz="2000" dirty="0" smtClean="0">
                <a:latin typeface="Arial Unicode MS" pitchFamily="32" charset="0"/>
              </a:rPr>
              <a:t> w </a:t>
            </a:r>
            <a:r>
              <a:rPr lang="en-GB" sz="2000" dirty="0" err="1" smtClean="0">
                <a:latin typeface="Arial Unicode MS" pitchFamily="32" charset="0"/>
              </a:rPr>
              <a:t>skład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gospodarstwa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rolnego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posiadanego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przez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tego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rolnika</a:t>
            </a:r>
            <a:r>
              <a:rPr lang="en-GB" sz="2000" dirty="0" smtClean="0">
                <a:latin typeface="Arial Unicode MS" pitchFamily="32" charset="0"/>
              </a:rPr>
              <a:t>, </a:t>
            </a:r>
            <a:r>
              <a:rPr lang="en-GB" sz="2000" dirty="0" err="1" smtClean="0">
                <a:latin typeface="Arial Unicode MS" pitchFamily="32" charset="0"/>
              </a:rPr>
              <a:t>przyznano</a:t>
            </a:r>
            <a:r>
              <a:rPr lang="en-GB" sz="2000" dirty="0" smtClean="0">
                <a:latin typeface="Arial Unicode MS" pitchFamily="32" charset="0"/>
              </a:rPr>
              <a:t> </a:t>
            </a:r>
            <a:r>
              <a:rPr lang="en-GB" sz="2000" dirty="0" err="1" smtClean="0">
                <a:latin typeface="Arial Unicode MS" pitchFamily="32" charset="0"/>
              </a:rPr>
              <a:t>płatność</a:t>
            </a:r>
            <a:r>
              <a:rPr lang="en-GB" sz="2000" dirty="0" smtClean="0">
                <a:latin typeface="Arial Unicode MS" pitchFamily="32" charset="0"/>
              </a:rPr>
              <a:t> do </a:t>
            </a:r>
            <a:r>
              <a:rPr lang="en-GB" sz="2000" dirty="0" err="1" smtClean="0">
                <a:latin typeface="Arial Unicode MS" pitchFamily="32" charset="0"/>
              </a:rPr>
              <a:t>gruntów</a:t>
            </a:r>
            <a:r>
              <a:rPr lang="en-GB" sz="2000" dirty="0" smtClean="0"/>
              <a:t> </a:t>
            </a:r>
            <a:r>
              <a:rPr lang="en-GB" sz="2000" dirty="0" err="1" smtClean="0">
                <a:latin typeface="Arial Unicode MS" pitchFamily="32" charset="0"/>
              </a:rPr>
              <a:t>rolnych</a:t>
            </a:r>
            <a:r>
              <a:rPr lang="en-GB" sz="2000" dirty="0" smtClean="0">
                <a:latin typeface="Arial Unicode MS" pitchFamily="3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lnSpc>
                <a:spcPct val="80000"/>
              </a:lnSpc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l-PL" sz="4400" dirty="0" smtClean="0">
                <a:latin typeface="Arial Unicode MS" pitchFamily="32" charset="0"/>
              </a:rPr>
              <a:t>Na jaką operację może być przyznana pomoc?</a:t>
            </a:r>
            <a:endParaRPr lang="en-GB" sz="4400" dirty="0">
              <a:latin typeface="Arial Unicode MS" pitchFamily="3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1352550"/>
            <a:ext cx="8496944" cy="3955504"/>
          </a:xfrm>
        </p:spPr>
        <p:txBody>
          <a:bodyPr>
            <a:normAutofit lnSpcReduction="10000"/>
          </a:bodyPr>
          <a:lstStyle/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spełniającą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wymagania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określone</a:t>
            </a:r>
            <a:r>
              <a:rPr lang="en-GB" sz="1800" dirty="0" smtClean="0">
                <a:latin typeface="Arial Unicode MS" pitchFamily="32" charset="0"/>
              </a:rPr>
              <a:t> w </a:t>
            </a:r>
            <a:r>
              <a:rPr lang="en-GB" sz="1800" dirty="0" err="1" smtClean="0">
                <a:latin typeface="Arial Unicode MS" pitchFamily="32" charset="0"/>
              </a:rPr>
              <a:t>Programie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która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nie</a:t>
            </a:r>
            <a:r>
              <a:rPr lang="en-GB" sz="1800" dirty="0" smtClean="0">
                <a:latin typeface="Arial Unicode MS" pitchFamily="32" charset="0"/>
              </a:rPr>
              <a:t> jest </a:t>
            </a:r>
            <a:r>
              <a:rPr lang="en-GB" sz="1800" dirty="0" err="1" smtClean="0">
                <a:latin typeface="Arial Unicode MS" pitchFamily="32" charset="0"/>
              </a:rPr>
              <a:t>finansowana</a:t>
            </a:r>
            <a:r>
              <a:rPr lang="en-GB" sz="1800" dirty="0" smtClean="0">
                <a:latin typeface="Arial Unicode MS" pitchFamily="32" charset="0"/>
              </a:rPr>
              <a:t> z </a:t>
            </a:r>
            <a:r>
              <a:rPr lang="en-GB" sz="1800" dirty="0" err="1" smtClean="0">
                <a:latin typeface="Arial Unicode MS" pitchFamily="32" charset="0"/>
              </a:rPr>
              <a:t>udziałem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innych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środków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publicznych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uzasadnioną</a:t>
            </a:r>
            <a:r>
              <a:rPr lang="en-GB" sz="1800" dirty="0" smtClean="0">
                <a:latin typeface="Arial Unicode MS" pitchFamily="32" charset="0"/>
              </a:rPr>
              <a:t> pod </a:t>
            </a:r>
            <a:r>
              <a:rPr lang="en-GB" sz="1800" dirty="0" err="1" smtClean="0">
                <a:latin typeface="Arial Unicode MS" pitchFamily="32" charset="0"/>
              </a:rPr>
              <a:t>względem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ekonomicznym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obejmującą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koszty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mogące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podlegać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refundacji</a:t>
            </a:r>
            <a:r>
              <a:rPr lang="en-GB" sz="1800" dirty="0" smtClean="0">
                <a:latin typeface="Arial Unicode MS" pitchFamily="32" charset="0"/>
              </a:rPr>
              <a:t>;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dla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której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wniosek</a:t>
            </a:r>
            <a:r>
              <a:rPr lang="en-GB" sz="1800" dirty="0" smtClean="0">
                <a:latin typeface="Arial Unicode MS" pitchFamily="32" charset="0"/>
              </a:rPr>
              <a:t> o </a:t>
            </a:r>
            <a:r>
              <a:rPr lang="en-GB" sz="1800" dirty="0" err="1" smtClean="0">
                <a:latin typeface="Arial Unicode MS" pitchFamily="32" charset="0"/>
              </a:rPr>
              <a:t>płatność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ostateczną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zostanie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złożony</a:t>
            </a:r>
            <a:r>
              <a:rPr lang="en-GB" sz="1800" dirty="0" smtClean="0">
                <a:latin typeface="Arial Unicode MS" pitchFamily="32" charset="0"/>
              </a:rPr>
              <a:t> do </a:t>
            </a:r>
            <a:r>
              <a:rPr lang="en-GB" sz="1800" dirty="0" err="1" smtClean="0">
                <a:latin typeface="Arial Unicode MS" pitchFamily="32" charset="0"/>
              </a:rPr>
              <a:t>dnia</a:t>
            </a:r>
            <a:r>
              <a:rPr lang="en-GB" sz="1800" dirty="0" smtClean="0">
                <a:latin typeface="Arial Unicode MS" pitchFamily="32" charset="0"/>
              </a:rPr>
              <a:t> 30 </a:t>
            </a:r>
            <a:r>
              <a:rPr lang="en-GB" sz="1800" dirty="0" err="1" smtClean="0">
                <a:latin typeface="Arial Unicode MS" pitchFamily="32" charset="0"/>
              </a:rPr>
              <a:t>czerwca</a:t>
            </a:r>
            <a:r>
              <a:rPr lang="en-GB" sz="1800" dirty="0" smtClean="0">
                <a:latin typeface="Arial Unicode MS" pitchFamily="32" charset="0"/>
              </a:rPr>
              <a:t> 2015 r.;</a:t>
            </a:r>
          </a:p>
          <a:p>
            <a:pPr marL="436563" lvl="1" indent="-173038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realizowaną</a:t>
            </a:r>
            <a:r>
              <a:rPr lang="en-GB" sz="1800" dirty="0" smtClean="0">
                <a:latin typeface="Arial Unicode MS" pitchFamily="32" charset="0"/>
              </a:rPr>
              <a:t> w:</a:t>
            </a:r>
          </a:p>
          <a:p>
            <a:pPr marL="2152650" lvl="2" indent="-45720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miejscowościach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należących</a:t>
            </a:r>
            <a:r>
              <a:rPr lang="en-GB" sz="1800" dirty="0" smtClean="0">
                <a:latin typeface="Arial Unicode MS" pitchFamily="32" charset="0"/>
              </a:rPr>
              <a:t> do </a:t>
            </a:r>
            <a:r>
              <a:rPr lang="en-GB" sz="1800" dirty="0" err="1" smtClean="0">
                <a:latin typeface="Arial Unicode MS" pitchFamily="32" charset="0"/>
              </a:rPr>
              <a:t>gminy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wiejskiej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endParaRPr lang="en-GB" sz="1800" dirty="0" smtClean="0">
              <a:latin typeface="Arial Unicode MS" pitchFamily="32" charset="0"/>
            </a:endParaRPr>
          </a:p>
          <a:p>
            <a:pPr marL="2152650" lvl="2" indent="-45720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miejscowościach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należących</a:t>
            </a:r>
            <a:r>
              <a:rPr lang="en-GB" sz="1800" dirty="0" smtClean="0">
                <a:latin typeface="Arial Unicode MS" pitchFamily="32" charset="0"/>
              </a:rPr>
              <a:t> do </a:t>
            </a:r>
            <a:r>
              <a:rPr lang="en-GB" sz="1800" dirty="0" err="1" smtClean="0">
                <a:latin typeface="Arial Unicode MS" pitchFamily="32" charset="0"/>
              </a:rPr>
              <a:t>gminy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miejsko-wiejskiej</a:t>
            </a:r>
            <a:r>
              <a:rPr lang="en-GB" sz="1800" dirty="0" smtClean="0">
                <a:latin typeface="Arial Unicode MS" pitchFamily="32" charset="0"/>
              </a:rPr>
              <a:t>, z </a:t>
            </a:r>
            <a:r>
              <a:rPr lang="en-GB" sz="1800" dirty="0" err="1" smtClean="0">
                <a:latin typeface="Arial Unicode MS" pitchFamily="32" charset="0"/>
              </a:rPr>
              <a:t>wyłączeniem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miast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liczących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powyżej</a:t>
            </a:r>
            <a:r>
              <a:rPr lang="en-GB" sz="1800" dirty="0" smtClean="0">
                <a:latin typeface="Arial Unicode MS" pitchFamily="32" charset="0"/>
              </a:rPr>
              <a:t> 5 </a:t>
            </a:r>
            <a:r>
              <a:rPr lang="en-GB" sz="1800" dirty="0" err="1" smtClean="0">
                <a:latin typeface="Arial Unicode MS" pitchFamily="32" charset="0"/>
              </a:rPr>
              <a:t>tys</a:t>
            </a:r>
            <a:r>
              <a:rPr lang="en-GB" sz="1800" dirty="0" smtClean="0">
                <a:latin typeface="Arial Unicode MS" pitchFamily="32" charset="0"/>
              </a:rPr>
              <a:t>. </a:t>
            </a:r>
            <a:r>
              <a:rPr lang="en-GB" sz="1800" dirty="0" err="1" smtClean="0">
                <a:latin typeface="Arial Unicode MS" pitchFamily="32" charset="0"/>
              </a:rPr>
              <a:t>mieszkańców</a:t>
            </a:r>
            <a:r>
              <a:rPr lang="en-GB" sz="1800" dirty="0" smtClean="0">
                <a:latin typeface="Arial Unicode MS" pitchFamily="32" charset="0"/>
              </a:rPr>
              <a:t>, </a:t>
            </a:r>
            <a:r>
              <a:rPr lang="en-GB" sz="1800" dirty="0" err="1" smtClean="0">
                <a:latin typeface="Arial Unicode MS" pitchFamily="32" charset="0"/>
              </a:rPr>
              <a:t>lub</a:t>
            </a:r>
            <a:endParaRPr lang="en-GB" sz="1800" dirty="0" smtClean="0">
              <a:latin typeface="Arial Unicode MS" pitchFamily="32" charset="0"/>
            </a:endParaRPr>
          </a:p>
          <a:p>
            <a:pPr marL="2152650" lvl="2" indent="-457200">
              <a:spcBef>
                <a:spcPts val="400"/>
              </a:spcBef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800" dirty="0" err="1" smtClean="0">
                <a:latin typeface="Arial Unicode MS" pitchFamily="32" charset="0"/>
              </a:rPr>
              <a:t>miastach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liczących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mniej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en-GB" sz="1800" dirty="0" err="1" smtClean="0">
                <a:latin typeface="Arial Unicode MS" pitchFamily="32" charset="0"/>
              </a:rPr>
              <a:t>niż</a:t>
            </a:r>
            <a:r>
              <a:rPr lang="en-GB" sz="1800" dirty="0" smtClean="0">
                <a:latin typeface="Arial Unicode MS" pitchFamily="32" charset="0"/>
              </a:rPr>
              <a:t> </a:t>
            </a:r>
            <a:r>
              <a:rPr lang="pl-PL" sz="1800" b="1" dirty="0" smtClean="0">
                <a:latin typeface="Arial Unicode MS" pitchFamily="32" charset="0"/>
              </a:rPr>
              <a:t>20</a:t>
            </a:r>
            <a:r>
              <a:rPr lang="en-GB" sz="1800" b="1" dirty="0" smtClean="0">
                <a:latin typeface="Arial Unicode MS" pitchFamily="32" charset="0"/>
              </a:rPr>
              <a:t> </a:t>
            </a:r>
            <a:r>
              <a:rPr lang="en-GB" sz="1800" b="1" dirty="0" err="1" smtClean="0">
                <a:latin typeface="Arial Unicode MS" pitchFamily="32" charset="0"/>
              </a:rPr>
              <a:t>tys</a:t>
            </a:r>
            <a:r>
              <a:rPr lang="en-GB" sz="1800" dirty="0" smtClean="0">
                <a:latin typeface="Arial Unicode MS" pitchFamily="32" charset="0"/>
              </a:rPr>
              <a:t>. </a:t>
            </a:r>
            <a:r>
              <a:rPr lang="en-GB" sz="1800" dirty="0" err="1" smtClean="0">
                <a:latin typeface="Arial Unicode MS" pitchFamily="32" charset="0"/>
              </a:rPr>
              <a:t>mieszkańców</a:t>
            </a:r>
            <a:r>
              <a:rPr lang="pl-PL" sz="1800" dirty="0" smtClean="0">
                <a:latin typeface="Arial Unicode MS" pitchFamily="32" charset="0"/>
              </a:rPr>
              <a:t> (jeśli przez LGD)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354888" cy="3790950"/>
          </a:xfrm>
        </p:spPr>
        <p:txBody>
          <a:bodyPr>
            <a:noAutofit/>
          </a:bodyPr>
          <a:lstStyle/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usług</a:t>
            </a:r>
            <a:r>
              <a:rPr lang="pl-PL" sz="1900" dirty="0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dla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gospodarstw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rolnych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lub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leśnictwa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usług</a:t>
            </a:r>
            <a:r>
              <a:rPr lang="pl-PL" sz="1900" dirty="0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dla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ludności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l-PL" sz="1900" dirty="0" err="1" smtClean="0">
                <a:latin typeface="Arial Unicode MS" pitchFamily="32" charset="0"/>
              </a:rPr>
              <a:t>s</a:t>
            </a:r>
            <a:r>
              <a:rPr lang="en-GB" sz="1900" dirty="0" err="1" smtClean="0">
                <a:latin typeface="Arial Unicode MS" pitchFamily="32" charset="0"/>
              </a:rPr>
              <a:t>przedaży</a:t>
            </a:r>
            <a:r>
              <a:rPr lang="pl-PL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hurtow</a:t>
            </a:r>
            <a:r>
              <a:rPr lang="pl-PL" sz="1900" dirty="0" smtClean="0">
                <a:latin typeface="Arial Unicode MS" pitchFamily="32" charset="0"/>
              </a:rPr>
              <a:t>a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detaliczn</a:t>
            </a:r>
            <a:r>
              <a:rPr lang="pl-PL" sz="1900" dirty="0" smtClean="0">
                <a:latin typeface="Arial Unicode MS" pitchFamily="32" charset="0"/>
              </a:rPr>
              <a:t>a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rzemiosł</a:t>
            </a:r>
            <a:r>
              <a:rPr lang="pl-PL" sz="1900" dirty="0" smtClean="0">
                <a:latin typeface="Arial Unicode MS" pitchFamily="32" charset="0"/>
              </a:rPr>
              <a:t>o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lub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rękodzielnictw</a:t>
            </a:r>
            <a:r>
              <a:rPr lang="pl-PL" sz="1900" dirty="0" smtClean="0">
                <a:latin typeface="Arial Unicode MS" pitchFamily="32" charset="0"/>
              </a:rPr>
              <a:t>o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smtClean="0">
                <a:latin typeface="Arial Unicode MS" pitchFamily="32" charset="0"/>
              </a:rPr>
              <a:t>rob</a:t>
            </a:r>
            <a:r>
              <a:rPr lang="pl-PL" sz="1900" dirty="0" err="1" smtClean="0">
                <a:latin typeface="Arial Unicode MS" pitchFamily="32" charset="0"/>
              </a:rPr>
              <a:t>oty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usług</a:t>
            </a:r>
            <a:r>
              <a:rPr lang="pl-PL" sz="1900" dirty="0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budowlan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oraz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instalacyjn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usług</a:t>
            </a:r>
            <a:r>
              <a:rPr lang="pl-PL" sz="1900" dirty="0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turystyczn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oraz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związan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ze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sportem</a:t>
            </a:r>
            <a:r>
              <a:rPr lang="en-GB" sz="1900" dirty="0" smtClean="0">
                <a:latin typeface="Arial Unicode MS" pitchFamily="32" charset="0"/>
              </a:rPr>
              <a:t>, </a:t>
            </a:r>
            <a:r>
              <a:rPr lang="en-GB" sz="1900" dirty="0" err="1" smtClean="0">
                <a:latin typeface="Arial Unicode MS" pitchFamily="32" charset="0"/>
              </a:rPr>
              <a:t>rekreacją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smtClean="0"/>
              <a:t>  </a:t>
            </a:r>
            <a:r>
              <a:rPr lang="en-GB" sz="1900" dirty="0" err="1" smtClean="0">
                <a:latin typeface="Arial Unicode MS" pitchFamily="32" charset="0"/>
              </a:rPr>
              <a:t>wypoczynkiem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Usług</a:t>
            </a:r>
            <a:r>
              <a:rPr lang="pl-PL" sz="1900" dirty="0" smtClean="0">
                <a:latin typeface="Arial Unicode MS" pitchFamily="32" charset="0"/>
              </a:rPr>
              <a:t>i </a:t>
            </a:r>
            <a:r>
              <a:rPr lang="en-GB" sz="1900" dirty="0" err="1" smtClean="0">
                <a:latin typeface="Arial Unicode MS" pitchFamily="32" charset="0"/>
              </a:rPr>
              <a:t>transportow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usług</a:t>
            </a:r>
            <a:r>
              <a:rPr lang="pl-PL" sz="1900" dirty="0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komunaln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przetwórstw</a:t>
            </a:r>
            <a:r>
              <a:rPr lang="pl-PL" sz="1900" dirty="0" smtClean="0">
                <a:latin typeface="Arial Unicode MS" pitchFamily="32" charset="0"/>
              </a:rPr>
              <a:t>o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produktów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rolnych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lub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jadalnych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produktów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leśnych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magazynowani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lub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przechowywani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towarów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wytwarzani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produktów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energetycznych</a:t>
            </a:r>
            <a:r>
              <a:rPr lang="en-GB" sz="1900" dirty="0" smtClean="0">
                <a:latin typeface="Arial Unicode MS" pitchFamily="32" charset="0"/>
              </a:rPr>
              <a:t> z </a:t>
            </a:r>
            <a:r>
              <a:rPr lang="en-GB" sz="1900" dirty="0" err="1" smtClean="0">
                <a:latin typeface="Arial Unicode MS" pitchFamily="32" charset="0"/>
              </a:rPr>
              <a:t>biomasy</a:t>
            </a:r>
            <a:r>
              <a:rPr lang="en-GB" sz="1900" dirty="0" smtClean="0">
                <a:latin typeface="Arial Unicode MS" pitchFamily="32" charset="0"/>
              </a:rPr>
              <a:t>;</a:t>
            </a:r>
          </a:p>
          <a:p>
            <a:pPr marL="0" indent="0">
              <a:lnSpc>
                <a:spcPct val="76000"/>
              </a:lnSpc>
              <a:tabLst>
                <a:tab pos="111125" algn="l"/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en-GB" sz="1900" dirty="0" err="1" smtClean="0">
                <a:latin typeface="Arial Unicode MS" pitchFamily="32" charset="0"/>
              </a:rPr>
              <a:t>rachunkowoś</a:t>
            </a:r>
            <a:r>
              <a:rPr lang="pl-PL" sz="1900" dirty="0" smtClean="0">
                <a:latin typeface="Arial Unicode MS" pitchFamily="32" charset="0"/>
              </a:rPr>
              <a:t>ć</a:t>
            </a:r>
            <a:r>
              <a:rPr lang="en-GB" sz="1900" dirty="0" smtClean="0">
                <a:latin typeface="Arial Unicode MS" pitchFamily="32" charset="0"/>
              </a:rPr>
              <a:t>, </a:t>
            </a:r>
            <a:r>
              <a:rPr lang="en-GB" sz="1900" dirty="0" err="1" smtClean="0">
                <a:latin typeface="Arial Unicode MS" pitchFamily="32" charset="0"/>
              </a:rPr>
              <a:t>doradztw</a:t>
            </a:r>
            <a:r>
              <a:rPr lang="pl-PL" sz="1900" dirty="0" smtClean="0">
                <a:latin typeface="Arial Unicode MS" pitchFamily="32" charset="0"/>
              </a:rPr>
              <a:t>o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lub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usług</a:t>
            </a:r>
            <a:r>
              <a:rPr lang="pl-PL" sz="1900" dirty="0" smtClean="0">
                <a:latin typeface="Arial Unicode MS" pitchFamily="32" charset="0"/>
              </a:rPr>
              <a:t>i</a:t>
            </a:r>
            <a:r>
              <a:rPr lang="en-GB" sz="1900" dirty="0" smtClean="0">
                <a:latin typeface="Arial Unicode MS" pitchFamily="32" charset="0"/>
              </a:rPr>
              <a:t> </a:t>
            </a:r>
            <a:r>
              <a:rPr lang="en-GB" sz="1900" dirty="0" err="1" smtClean="0">
                <a:latin typeface="Arial Unicode MS" pitchFamily="32" charset="0"/>
              </a:rPr>
              <a:t>informatyczn</a:t>
            </a:r>
            <a:r>
              <a:rPr lang="pl-PL" sz="1900" dirty="0" smtClean="0">
                <a:latin typeface="Arial Unicode MS" pitchFamily="32" charset="0"/>
              </a:rPr>
              <a:t>e</a:t>
            </a:r>
            <a:endParaRPr lang="en-GB" sz="1900" dirty="0" smtClean="0">
              <a:latin typeface="Arial Unicode MS" pitchFamily="3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3088</Words>
  <Application>Microsoft Office PowerPoint</Application>
  <PresentationFormat>Pokaz na ekranie (16:9)</PresentationFormat>
  <Paragraphs>286</Paragraphs>
  <Slides>43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WidescreenPresentation</vt:lpstr>
      <vt:lpstr>Wdrażanie lokalnych Strategii Rozwoju</vt:lpstr>
      <vt:lpstr>LGD w PROW 2007-2013 - zadania</vt:lpstr>
      <vt:lpstr>LGD w PROW 2007-2013 - zadania</vt:lpstr>
      <vt:lpstr>Działanie 4.1 Wdrażanie LSR - zadania</vt:lpstr>
      <vt:lpstr>Podstawy prawne</vt:lpstr>
      <vt:lpstr>Kto może składać wniosek?</vt:lpstr>
      <vt:lpstr>Kto może składać wniosek?</vt:lpstr>
      <vt:lpstr>Na jaką operację może być przyznana pomoc?</vt:lpstr>
      <vt:lpstr>Zakres działalności</vt:lpstr>
      <vt:lpstr>Jaki zakres działalności jest preferowany w Borach Tucholskich?</vt:lpstr>
      <vt:lpstr>Jaki zakres działalności jest preferowany w Borach Tucholskich?</vt:lpstr>
      <vt:lpstr>Jaki zakres działalności jest preferowany w Borach Tucholskich?</vt:lpstr>
      <vt:lpstr>Jakie operacje?</vt:lpstr>
      <vt:lpstr>Jakie operacje?</vt:lpstr>
      <vt:lpstr>Jakie operacje?</vt:lpstr>
      <vt:lpstr>Jakie operacje?</vt:lpstr>
      <vt:lpstr>Jakie operacje?</vt:lpstr>
      <vt:lpstr>Jakie operacje?</vt:lpstr>
      <vt:lpstr>Realizacja</vt:lpstr>
      <vt:lpstr>Koszty kwalifikowane</vt:lpstr>
      <vt:lpstr>Koszty kwalifikowane</vt:lpstr>
      <vt:lpstr>Koszty kwalifikowane</vt:lpstr>
      <vt:lpstr>Koszty kwalifikowane</vt:lpstr>
      <vt:lpstr>Koszty kwalifikowane</vt:lpstr>
      <vt:lpstr>Koszty kwalifikowane</vt:lpstr>
      <vt:lpstr>Koszty niekwalifikowane</vt:lpstr>
      <vt:lpstr>Poziom pomocy</vt:lpstr>
      <vt:lpstr>Działanie 4.1 Wdrażanie LSR - terminy</vt:lpstr>
      <vt:lpstr>Działanie 4.1 Wdrażanie LSR - terminy</vt:lpstr>
      <vt:lpstr>Slajd 30</vt:lpstr>
      <vt:lpstr>Wniosek o przyznanie pomocy zawiera w szczególności:</vt:lpstr>
      <vt:lpstr>Do wniosku o przyznanie pomocy dołącza się następujące dokumenty:</vt:lpstr>
      <vt:lpstr>Do wniosku o przyznanie pomocy dołącza się następujące dokumenty:</vt:lpstr>
      <vt:lpstr>Do wniosku o przyznanie pomocy dołącza się następujące dokumenty:</vt:lpstr>
      <vt:lpstr>Do wniosku o przyznanie pomocy dołącza się następujące dokumenty:</vt:lpstr>
      <vt:lpstr>Do wniosku o przyznanie pomocy dołącza się następujące dokumenty:</vt:lpstr>
      <vt:lpstr>Slajd 37</vt:lpstr>
      <vt:lpstr>Slajd 38</vt:lpstr>
      <vt:lpstr>Slajd 39</vt:lpstr>
      <vt:lpstr>Slajd 40</vt:lpstr>
      <vt:lpstr>Slajd 41</vt:lpstr>
      <vt:lpstr>Slajd 42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2010-10-19T08:25:22Z</dcterms:created>
  <dcterms:modified xsi:type="dcterms:W3CDTF">2010-10-20T09:23:40Z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1045</vt:i4>
  </property>
  <property fmtid="{D5CDD505-2E9C-101B-9397-08002B2CF9AE}" pid="3" name="_Version">
    <vt:lpwstr>12.0.4518</vt:lpwstr>
  </property>
</Properties>
</file>